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61" r:id="rId6"/>
    <p:sldId id="259" r:id="rId7"/>
    <p:sldId id="263" r:id="rId8"/>
    <p:sldId id="264" r:id="rId9"/>
    <p:sldId id="266" r:id="rId10"/>
    <p:sldId id="265" r:id="rId11"/>
    <p:sldId id="267" r:id="rId12"/>
    <p:sldId id="269" r:id="rId13"/>
    <p:sldId id="268" r:id="rId14"/>
    <p:sldId id="270" r:id="rId15"/>
    <p:sldId id="271" r:id="rId16"/>
    <p:sldId id="275" r:id="rId17"/>
    <p:sldId id="279" r:id="rId18"/>
    <p:sldId id="277" r:id="rId19"/>
    <p:sldId id="272" r:id="rId20"/>
    <p:sldId id="276" r:id="rId21"/>
    <p:sldId id="274" r:id="rId22"/>
    <p:sldId id="273" r:id="rId2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A0D3"/>
    <a:srgbClr val="ECB02E"/>
    <a:srgbClr val="D21242"/>
    <a:srgbClr val="000000"/>
    <a:srgbClr val="2E5E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D026B11-F2C8-4845-9363-1FEFFFCFE194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060711B-F759-4B0A-A9BF-82E2ECD2D8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42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184B-0D61-4B7F-AD2E-C1740BE0D013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94D9-EF2B-426E-82A6-8104D00E45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938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184B-0D61-4B7F-AD2E-C1740BE0D013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94D9-EF2B-426E-82A6-8104D00E45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053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184B-0D61-4B7F-AD2E-C1740BE0D013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94D9-EF2B-426E-82A6-8104D00E45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690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184B-0D61-4B7F-AD2E-C1740BE0D013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94D9-EF2B-426E-82A6-8104D00E45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876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184B-0D61-4B7F-AD2E-C1740BE0D013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94D9-EF2B-426E-82A6-8104D00E45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289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184B-0D61-4B7F-AD2E-C1740BE0D013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94D9-EF2B-426E-82A6-8104D00E45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407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184B-0D61-4B7F-AD2E-C1740BE0D013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94D9-EF2B-426E-82A6-8104D00E45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760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184B-0D61-4B7F-AD2E-C1740BE0D013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94D9-EF2B-426E-82A6-8104D00E45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87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184B-0D61-4B7F-AD2E-C1740BE0D013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94D9-EF2B-426E-82A6-8104D00E45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815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184B-0D61-4B7F-AD2E-C1740BE0D013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94D9-EF2B-426E-82A6-8104D00E45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099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184B-0D61-4B7F-AD2E-C1740BE0D013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94D9-EF2B-426E-82A6-8104D00E45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845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7184B-0D61-4B7F-AD2E-C1740BE0D013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094D9-EF2B-426E-82A6-8104D00E45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2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wis721 Lt BT" panose="020B04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alliednational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A4EA250-DDD8-4ED4-90D1-1E0E70A54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67" y="333513"/>
            <a:ext cx="7671865" cy="5114577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9CB0F15B-77E9-42EE-BE85-4924DB23E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8362" y="5456716"/>
            <a:ext cx="6702725" cy="495031"/>
          </a:xfrm>
        </p:spPr>
        <p:txBody>
          <a:bodyPr/>
          <a:lstStyle/>
          <a:p>
            <a:r>
              <a:rPr lang="en-US" i="1" dirty="0"/>
              <a:t>Your reward for healthy decisions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AE2729-D325-4084-B74A-3DE25007D540}"/>
              </a:ext>
            </a:extLst>
          </p:cNvPr>
          <p:cNvSpPr txBox="1"/>
          <p:nvPr/>
        </p:nvSpPr>
        <p:spPr>
          <a:xfrm>
            <a:off x="7737238" y="6388973"/>
            <a:ext cx="7248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12082s0119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6C9EA81-F734-4D1B-B78D-AB0BFBE02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2219" y="768667"/>
            <a:ext cx="4447689" cy="947918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rgbClr val="44A0D3"/>
                </a:solidFill>
              </a:rPr>
              <a:t>HealthChoices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58642DC-D765-4918-BC39-0E911ABF3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934" y="5833544"/>
            <a:ext cx="742394" cy="86479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B7C57-40BC-4BF0-9432-09641F36D63C}"/>
              </a:ext>
            </a:extLst>
          </p:cNvPr>
          <p:cNvCxnSpPr>
            <a:cxnSpLocks/>
          </p:cNvCxnSpPr>
          <p:nvPr/>
        </p:nvCxnSpPr>
        <p:spPr>
          <a:xfrm>
            <a:off x="0" y="5439464"/>
            <a:ext cx="7719987" cy="0"/>
          </a:xfrm>
          <a:prstGeom prst="line">
            <a:avLst/>
          </a:prstGeom>
          <a:ln w="57150">
            <a:solidFill>
              <a:srgbClr val="ECB02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AEA8D171-D224-4549-915D-A5CA75BAE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97" y="5017248"/>
            <a:ext cx="349657" cy="12968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FD2C45-E3E0-4646-B0B3-299A345B8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67" y="6007396"/>
            <a:ext cx="1270817" cy="5170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A1B2C1-DF58-4B0A-8BFD-FF1DF5EE03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25" y="6032821"/>
            <a:ext cx="1389296" cy="42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89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FA8A0A-A651-400C-A91F-ECF7DE56C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3" y="6132071"/>
            <a:ext cx="1699009" cy="5170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6AB8FA-BE25-4EDA-907D-CAFE04DA9108}"/>
              </a:ext>
            </a:extLst>
          </p:cNvPr>
          <p:cNvCxnSpPr>
            <a:cxnSpLocks/>
          </p:cNvCxnSpPr>
          <p:nvPr/>
        </p:nvCxnSpPr>
        <p:spPr>
          <a:xfrm>
            <a:off x="0" y="5950874"/>
            <a:ext cx="7719987" cy="0"/>
          </a:xfrm>
          <a:prstGeom prst="line">
            <a:avLst/>
          </a:prstGeom>
          <a:ln w="57150">
            <a:solidFill>
              <a:srgbClr val="ECB02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1E51E7A-0389-4D76-BEB0-9AD49C996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97" y="5057440"/>
            <a:ext cx="349657" cy="129683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E9A62389-7C94-408F-BA24-E523AB567D8B}"/>
              </a:ext>
            </a:extLst>
          </p:cNvPr>
          <p:cNvSpPr txBox="1">
            <a:spLocks/>
          </p:cNvSpPr>
          <p:nvPr/>
        </p:nvSpPr>
        <p:spPr>
          <a:xfrm>
            <a:off x="4468483" y="5998270"/>
            <a:ext cx="3660633" cy="357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/>
              <a:t>Your reward for healthy decisions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206CF2-221B-43C9-8161-8F69B2F6B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69" y="908342"/>
            <a:ext cx="8507035" cy="2595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A48289-0497-4104-9DE2-AEF055274E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06" y="4825844"/>
            <a:ext cx="819676" cy="95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69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17B411-08FF-496A-B367-9873854BD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3" y="6132071"/>
            <a:ext cx="1699009" cy="5170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264946-34E7-49F9-B887-0B24BF759F08}"/>
              </a:ext>
            </a:extLst>
          </p:cNvPr>
          <p:cNvCxnSpPr>
            <a:cxnSpLocks/>
          </p:cNvCxnSpPr>
          <p:nvPr/>
        </p:nvCxnSpPr>
        <p:spPr>
          <a:xfrm>
            <a:off x="0" y="5950874"/>
            <a:ext cx="7719987" cy="0"/>
          </a:xfrm>
          <a:prstGeom prst="line">
            <a:avLst/>
          </a:prstGeom>
          <a:ln w="57150">
            <a:solidFill>
              <a:srgbClr val="ECB02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6B58637-3C98-47E2-86E4-2128951EF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97" y="5057440"/>
            <a:ext cx="349657" cy="129683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25DEB95A-10D9-4DBA-B181-3FF2A7259E54}"/>
              </a:ext>
            </a:extLst>
          </p:cNvPr>
          <p:cNvSpPr txBox="1">
            <a:spLocks/>
          </p:cNvSpPr>
          <p:nvPr/>
        </p:nvSpPr>
        <p:spPr>
          <a:xfrm>
            <a:off x="4468483" y="5998270"/>
            <a:ext cx="3660633" cy="357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/>
              <a:t>Your reward for healthy decisions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EFA200-3954-425D-8166-CB816507F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47" y="1027853"/>
            <a:ext cx="8433654" cy="2250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3E1AD9-68C5-40BD-8568-47F586F3C3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06" y="4825844"/>
            <a:ext cx="819676" cy="95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45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F7E0BD-8A6B-4F77-B5C2-2BD6D2805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3" y="6132071"/>
            <a:ext cx="1699009" cy="5170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A458DD-BEAB-4B5C-88B7-2A159CF62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3" y="6132071"/>
            <a:ext cx="1699009" cy="5170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87B536-9798-4777-9600-12400E4336C9}"/>
              </a:ext>
            </a:extLst>
          </p:cNvPr>
          <p:cNvCxnSpPr>
            <a:cxnSpLocks/>
          </p:cNvCxnSpPr>
          <p:nvPr/>
        </p:nvCxnSpPr>
        <p:spPr>
          <a:xfrm>
            <a:off x="0" y="5950874"/>
            <a:ext cx="7719987" cy="0"/>
          </a:xfrm>
          <a:prstGeom prst="line">
            <a:avLst/>
          </a:prstGeom>
          <a:ln w="57150">
            <a:solidFill>
              <a:srgbClr val="ECB02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E7C7E8D-0A72-4C97-8C7F-2D86B110F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97" y="5057440"/>
            <a:ext cx="349657" cy="129683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6E45A9AA-A7BE-410A-B412-FC2D6403928B}"/>
              </a:ext>
            </a:extLst>
          </p:cNvPr>
          <p:cNvSpPr txBox="1">
            <a:spLocks/>
          </p:cNvSpPr>
          <p:nvPr/>
        </p:nvSpPr>
        <p:spPr>
          <a:xfrm>
            <a:off x="4468483" y="5998270"/>
            <a:ext cx="3660633" cy="357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/>
              <a:t>Your reward for healthy decisions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50612F-ACBB-4EAF-A88E-B08081C09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3" y="1051774"/>
            <a:ext cx="8687693" cy="19607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6A713F-7499-4F91-AE37-D35A4F686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06" y="4825844"/>
            <a:ext cx="819676" cy="95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54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FC3A44-5211-4855-BEE6-0F553485E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3" y="6132071"/>
            <a:ext cx="1699009" cy="5170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39C2F7D-A9DC-4008-A3DE-6CC3DE1B3618}"/>
              </a:ext>
            </a:extLst>
          </p:cNvPr>
          <p:cNvCxnSpPr>
            <a:cxnSpLocks/>
          </p:cNvCxnSpPr>
          <p:nvPr/>
        </p:nvCxnSpPr>
        <p:spPr>
          <a:xfrm>
            <a:off x="0" y="5950874"/>
            <a:ext cx="7719987" cy="0"/>
          </a:xfrm>
          <a:prstGeom prst="line">
            <a:avLst/>
          </a:prstGeom>
          <a:ln w="57150">
            <a:solidFill>
              <a:srgbClr val="ECB02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C0E163E-6A93-460F-87CD-D055FB38D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97" y="5057440"/>
            <a:ext cx="349657" cy="1296830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871D4658-48EF-4DE1-8C80-519CC445B8B1}"/>
              </a:ext>
            </a:extLst>
          </p:cNvPr>
          <p:cNvSpPr txBox="1">
            <a:spLocks/>
          </p:cNvSpPr>
          <p:nvPr/>
        </p:nvSpPr>
        <p:spPr>
          <a:xfrm>
            <a:off x="4468483" y="5998270"/>
            <a:ext cx="3660633" cy="357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/>
              <a:t>Your reward for healthy decisions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78DA37-D1CC-4412-ADA1-C3B0C0F5B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6" y="970906"/>
            <a:ext cx="8638168" cy="2256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6E54E4-3AFC-40D6-8711-60176352F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06" y="4825844"/>
            <a:ext cx="819676" cy="95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40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1DD5EF-3D40-4028-AFA3-58A947DADC7F}"/>
              </a:ext>
            </a:extLst>
          </p:cNvPr>
          <p:cNvSpPr/>
          <p:nvPr/>
        </p:nvSpPr>
        <p:spPr>
          <a:xfrm>
            <a:off x="731027" y="2032758"/>
            <a:ext cx="7291096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ECB02E"/>
              </a:buClr>
            </a:pPr>
            <a:r>
              <a:rPr lang="en-US" sz="2000" dirty="0">
                <a:solidFill>
                  <a:srgbClr val="000000"/>
                </a:solidFill>
                <a:latin typeface="Swis721 Lt BT" panose="020B0403020202020204" pitchFamily="34" charset="0"/>
              </a:rPr>
              <a:t>HealthChoices pre-notification required for all procedures over $10,000 and includes, but is not limited to: </a:t>
            </a:r>
          </a:p>
          <a:p>
            <a:pPr marL="742950" lvl="1" indent="-285750">
              <a:spcAft>
                <a:spcPts val="6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Swis721 Lt BT" panose="020B0403020202020204" pitchFamily="34" charset="0"/>
              </a:rPr>
              <a:t>Joint replacements or surgeries (knee, hip, shoulder, etc.)</a:t>
            </a:r>
          </a:p>
          <a:p>
            <a:pPr marL="742950" lvl="1" indent="-285750">
              <a:spcAft>
                <a:spcPts val="6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Swis721 Lt BT" panose="020B0403020202020204" pitchFamily="34" charset="0"/>
              </a:rPr>
              <a:t>Spinal surgeries or procedures (laminectomy, spinal fusions, foraminotomy, diskectomy, disk replacement, implants)</a:t>
            </a:r>
          </a:p>
          <a:p>
            <a:pPr marL="742950" lvl="1" indent="-285750">
              <a:spcAft>
                <a:spcPts val="6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Swis721 Lt BT" panose="020B0403020202020204" pitchFamily="34" charset="0"/>
              </a:rPr>
              <a:t>Cardiac interventions (angioplasty, stents, pacemakers) </a:t>
            </a:r>
            <a:br>
              <a:rPr lang="en-US" sz="2000" dirty="0">
                <a:solidFill>
                  <a:srgbClr val="000000"/>
                </a:solidFill>
                <a:latin typeface="Swis721 Lt BT" panose="020B040302020202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Swis721 Lt BT" panose="020B0403020202020204" pitchFamily="34" charset="0"/>
              </a:rPr>
              <a:t>or surgeries (bypass, valve replacement) </a:t>
            </a:r>
          </a:p>
          <a:p>
            <a:pPr marL="742950" lvl="1" indent="-285750">
              <a:spcAft>
                <a:spcPts val="6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Swis721 Lt BT" panose="020B0403020202020204" pitchFamily="34" charset="0"/>
              </a:rPr>
              <a:t>Other surgeries, gall bladder, digestive system</a:t>
            </a:r>
          </a:p>
          <a:p>
            <a:pPr marL="742950" lvl="1" indent="-285750">
              <a:spcAft>
                <a:spcPts val="6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Swis721 Lt BT" panose="020B0403020202020204" pitchFamily="34" charset="0"/>
              </a:rPr>
              <a:t>Complex imaging, like MRIs and CT Scans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DB838E-904F-4A51-9F51-1B90ED02D514}"/>
              </a:ext>
            </a:extLst>
          </p:cNvPr>
          <p:cNvSpPr/>
          <p:nvPr/>
        </p:nvSpPr>
        <p:spPr>
          <a:xfrm>
            <a:off x="685748" y="322350"/>
            <a:ext cx="7221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ECB02E"/>
                </a:solidFill>
                <a:latin typeface="Swis721 Lt BT" panose="020B0403020202020204" pitchFamily="34" charset="0"/>
              </a:rPr>
              <a:t>Centers of Excellence/List of Conditions</a:t>
            </a:r>
            <a:endParaRPr lang="en-US" sz="3200" dirty="0">
              <a:solidFill>
                <a:srgbClr val="ECB02E"/>
              </a:solidFill>
              <a:latin typeface="Swis721 Lt BT" panose="020B04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799F70-7C2F-4319-9F4E-89D661C84FD4}"/>
              </a:ext>
            </a:extLst>
          </p:cNvPr>
          <p:cNvSpPr txBox="1"/>
          <p:nvPr/>
        </p:nvSpPr>
        <p:spPr>
          <a:xfrm>
            <a:off x="731027" y="924376"/>
            <a:ext cx="7362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 </a:t>
            </a:r>
            <a:r>
              <a:rPr lang="en-US" sz="2000" b="1" dirty="0"/>
              <a:t>center of excellence</a:t>
            </a:r>
            <a:r>
              <a:rPr lang="en-US" sz="2000" dirty="0"/>
              <a:t> (COE) is a team, a shared facility or an entity that provides leadership, best practices, research, support and/or training for a focus area.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40A2E8-7839-4914-9463-8850286BD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3" y="6132071"/>
            <a:ext cx="1699009" cy="5170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958FAF-5933-4AC5-961B-503A38933453}"/>
              </a:ext>
            </a:extLst>
          </p:cNvPr>
          <p:cNvCxnSpPr>
            <a:cxnSpLocks/>
          </p:cNvCxnSpPr>
          <p:nvPr/>
        </p:nvCxnSpPr>
        <p:spPr>
          <a:xfrm>
            <a:off x="0" y="5950874"/>
            <a:ext cx="7719987" cy="0"/>
          </a:xfrm>
          <a:prstGeom prst="line">
            <a:avLst/>
          </a:prstGeom>
          <a:ln w="57150">
            <a:solidFill>
              <a:srgbClr val="ECB02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2A2858D-54D1-46B2-868D-390349457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97" y="5057440"/>
            <a:ext cx="349657" cy="1296830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BB06B99D-BF58-4C40-888A-F3A12A81F2A4}"/>
              </a:ext>
            </a:extLst>
          </p:cNvPr>
          <p:cNvSpPr txBox="1">
            <a:spLocks/>
          </p:cNvSpPr>
          <p:nvPr/>
        </p:nvSpPr>
        <p:spPr>
          <a:xfrm>
            <a:off x="4468483" y="5998270"/>
            <a:ext cx="3660633" cy="357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/>
              <a:t>Your reward for healthy decisions</a:t>
            </a:r>
          </a:p>
        </p:txBody>
      </p:sp>
    </p:spTree>
    <p:extLst>
      <p:ext uri="{BB962C8B-B14F-4D97-AF65-F5344CB8AC3E}">
        <p14:creationId xmlns:p14="http://schemas.microsoft.com/office/powerpoint/2010/main" val="3559144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2A5E1D-595E-4BE1-B43D-C69A90CE3B0D}"/>
              </a:ext>
            </a:extLst>
          </p:cNvPr>
          <p:cNvSpPr/>
          <p:nvPr/>
        </p:nvSpPr>
        <p:spPr>
          <a:xfrm>
            <a:off x="1461373" y="2011651"/>
            <a:ext cx="653466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wis721 Lt BT" panose="020B0403020202020204" pitchFamily="34" charset="0"/>
              </a:rPr>
              <a:t>Diagnostic tests, such as upper GI endoscopies, colonoscopies, mammograms, ultrasounds, radiology, x-rays</a:t>
            </a:r>
          </a:p>
          <a:p>
            <a:pPr marL="285750" indent="-285750">
              <a:spcAft>
                <a:spcPts val="6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wis721 Lt BT" panose="020B0403020202020204" pitchFamily="34" charset="0"/>
              </a:rPr>
              <a:t>Physical therapy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76C912-5367-406C-A961-9FD0A3A2B4A1}"/>
              </a:ext>
            </a:extLst>
          </p:cNvPr>
          <p:cNvSpPr/>
          <p:nvPr/>
        </p:nvSpPr>
        <p:spPr>
          <a:xfrm>
            <a:off x="703385" y="630126"/>
            <a:ext cx="70166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4A0D3"/>
                </a:solidFill>
                <a:latin typeface="Swis721 Lt BT" panose="020B0403020202020204" pitchFamily="34" charset="0"/>
              </a:rPr>
              <a:t>The following do not require pre-notification but members may benefit from a reduced out-of-pocket by calling us and using a Center of Excellence: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04746F-337D-4B77-9F82-B46B3976E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3" y="6132071"/>
            <a:ext cx="1699009" cy="5170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A70187-C8AB-410B-9BD0-417AF6DAB639}"/>
              </a:ext>
            </a:extLst>
          </p:cNvPr>
          <p:cNvCxnSpPr>
            <a:cxnSpLocks/>
          </p:cNvCxnSpPr>
          <p:nvPr/>
        </p:nvCxnSpPr>
        <p:spPr>
          <a:xfrm>
            <a:off x="0" y="5950874"/>
            <a:ext cx="7719987" cy="0"/>
          </a:xfrm>
          <a:prstGeom prst="line">
            <a:avLst/>
          </a:prstGeom>
          <a:ln w="57150">
            <a:solidFill>
              <a:srgbClr val="ECB02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35FF78A-DE43-497D-8AF4-1B5230172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97" y="5057440"/>
            <a:ext cx="349657" cy="129683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EDCD642C-67D9-413B-B18C-56691D204F10}"/>
              </a:ext>
            </a:extLst>
          </p:cNvPr>
          <p:cNvSpPr txBox="1">
            <a:spLocks/>
          </p:cNvSpPr>
          <p:nvPr/>
        </p:nvSpPr>
        <p:spPr>
          <a:xfrm>
            <a:off x="4468483" y="5998270"/>
            <a:ext cx="3660633" cy="357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/>
              <a:t>Your reward for healthy decisions</a:t>
            </a:r>
          </a:p>
        </p:txBody>
      </p:sp>
    </p:spTree>
    <p:extLst>
      <p:ext uri="{BB962C8B-B14F-4D97-AF65-F5344CB8AC3E}">
        <p14:creationId xmlns:p14="http://schemas.microsoft.com/office/powerpoint/2010/main" val="1441148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3092C8-1E56-4C4F-929D-ABFF357E0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3" y="6132071"/>
            <a:ext cx="1699009" cy="51709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1E16D8-DA33-40CA-A65F-540967588F59}"/>
              </a:ext>
            </a:extLst>
          </p:cNvPr>
          <p:cNvCxnSpPr>
            <a:cxnSpLocks/>
          </p:cNvCxnSpPr>
          <p:nvPr/>
        </p:nvCxnSpPr>
        <p:spPr>
          <a:xfrm>
            <a:off x="0" y="5950874"/>
            <a:ext cx="7719987" cy="0"/>
          </a:xfrm>
          <a:prstGeom prst="line">
            <a:avLst/>
          </a:prstGeom>
          <a:ln w="57150">
            <a:solidFill>
              <a:srgbClr val="ECB02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D761D00-7E49-41FE-A26E-A29123B2A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97" y="5057440"/>
            <a:ext cx="349657" cy="129683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0743D55A-48DF-4D27-9EB1-4B62DF7B26A3}"/>
              </a:ext>
            </a:extLst>
          </p:cNvPr>
          <p:cNvSpPr txBox="1">
            <a:spLocks/>
          </p:cNvSpPr>
          <p:nvPr/>
        </p:nvSpPr>
        <p:spPr>
          <a:xfrm>
            <a:off x="4468483" y="5998270"/>
            <a:ext cx="3660633" cy="357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/>
              <a:t>Your reward for healthy decisions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ADD77B-495A-44CA-B22A-05024BF2C28B}"/>
              </a:ext>
            </a:extLst>
          </p:cNvPr>
          <p:cNvSpPr/>
          <p:nvPr/>
        </p:nvSpPr>
        <p:spPr>
          <a:xfrm>
            <a:off x="858328" y="208839"/>
            <a:ext cx="72707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srgbClr val="ECB02E"/>
                </a:solidFill>
              </a:rPr>
              <a:t>HealthChoices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28C027-B616-4B11-81A0-E16418E4F7AE}"/>
              </a:ext>
            </a:extLst>
          </p:cNvPr>
          <p:cNvSpPr/>
          <p:nvPr/>
        </p:nvSpPr>
        <p:spPr>
          <a:xfrm>
            <a:off x="595618" y="1472449"/>
            <a:ext cx="8313489" cy="4014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  <a:buClr>
                <a:srgbClr val="44A0D3"/>
              </a:buClr>
            </a:pPr>
            <a:r>
              <a:rPr lang="en-U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Bill requires back surgery</a:t>
            </a:r>
          </a:p>
          <a:p>
            <a:pPr marL="457200" indent="-457200">
              <a:lnSpc>
                <a:spcPct val="115000"/>
              </a:lnSpc>
              <a:spcAft>
                <a:spcPts val="600"/>
              </a:spcAft>
              <a:buClr>
                <a:srgbClr val="44A0D3"/>
              </a:buClr>
              <a:buAutoNum type="arabicPeriod"/>
            </a:pPr>
            <a:r>
              <a:rPr lang="en-US" dirty="0">
                <a:cs typeface="Times New Roman" panose="02020603050405020304" pitchFamily="18" charset="0"/>
              </a:rPr>
              <a:t>Bill pre-notifies Allied National </a:t>
            </a:r>
          </a:p>
          <a:p>
            <a:pPr marL="457200" indent="-457200">
              <a:lnSpc>
                <a:spcPct val="115000"/>
              </a:lnSpc>
              <a:spcAft>
                <a:spcPts val="600"/>
              </a:spcAft>
              <a:buClr>
                <a:srgbClr val="44A0D3"/>
              </a:buClr>
              <a:buAutoNum type="arabicPeriod"/>
            </a:pPr>
            <a:r>
              <a:rPr lang="en-US" dirty="0">
                <a:cs typeface="Times New Roman" panose="02020603050405020304" pitchFamily="18" charset="0"/>
              </a:rPr>
              <a:t>Allied National reviews </a:t>
            </a:r>
            <a:r>
              <a:rPr lang="en-US" dirty="0" err="1">
                <a:cs typeface="Times New Roman" panose="02020603050405020304" pitchFamily="18" charset="0"/>
              </a:rPr>
              <a:t>HealthChoices</a:t>
            </a:r>
            <a:r>
              <a:rPr lang="en-US" dirty="0">
                <a:cs typeface="Times New Roman" panose="02020603050405020304" pitchFamily="18" charset="0"/>
              </a:rPr>
              <a:t> plan provisions with Bill</a:t>
            </a:r>
          </a:p>
          <a:p>
            <a:pPr marL="457200" indent="-457200">
              <a:lnSpc>
                <a:spcPct val="115000"/>
              </a:lnSpc>
              <a:spcAft>
                <a:spcPts val="600"/>
              </a:spcAft>
              <a:buClr>
                <a:srgbClr val="44A0D3"/>
              </a:buClr>
              <a:buAutoNum type="arabicPeriod"/>
            </a:pPr>
            <a:r>
              <a:rPr lang="en-US" dirty="0">
                <a:cs typeface="Times New Roman" panose="02020603050405020304" pitchFamily="18" charset="0"/>
              </a:rPr>
              <a:t>Bill agrees to obtaining a 2</a:t>
            </a:r>
            <a:r>
              <a:rPr lang="en-US" baseline="30000" dirty="0">
                <a:cs typeface="Times New Roman" panose="02020603050405020304" pitchFamily="18" charset="0"/>
              </a:rPr>
              <a:t>nd</a:t>
            </a:r>
            <a:r>
              <a:rPr lang="en-US" dirty="0">
                <a:cs typeface="Times New Roman" panose="02020603050405020304" pitchFamily="18" charset="0"/>
              </a:rPr>
              <a:t> opinion which confirms need</a:t>
            </a:r>
          </a:p>
          <a:p>
            <a:pPr marL="457200" indent="-457200">
              <a:lnSpc>
                <a:spcPct val="115000"/>
              </a:lnSpc>
              <a:spcAft>
                <a:spcPts val="600"/>
              </a:spcAft>
              <a:buClr>
                <a:srgbClr val="44A0D3"/>
              </a:buClr>
              <a:buAutoNum type="arabicPeriod"/>
            </a:pPr>
            <a:r>
              <a:rPr lang="en-US" b="1" dirty="0">
                <a:cs typeface="Times New Roman" panose="02020603050405020304" pitchFamily="18" charset="0"/>
              </a:rPr>
              <a:t>Option #1 </a:t>
            </a:r>
            <a:r>
              <a:rPr lang="en-US" dirty="0">
                <a:cs typeface="Times New Roman" panose="02020603050405020304" pitchFamily="18" charset="0"/>
              </a:rPr>
              <a:t>Bill agrees to use a Center of Excellence</a:t>
            </a:r>
          </a:p>
          <a:p>
            <a:pPr marL="457200" indent="-457200">
              <a:lnSpc>
                <a:spcPct val="115000"/>
              </a:lnSpc>
              <a:spcAft>
                <a:spcPts val="600"/>
              </a:spcAft>
              <a:buClr>
                <a:srgbClr val="44A0D3"/>
              </a:buClr>
              <a:buAutoNum type="arabicPeriod"/>
            </a:pPr>
            <a:r>
              <a:rPr lang="en-US" dirty="0">
                <a:cs typeface="Times New Roman" panose="02020603050405020304" pitchFamily="18" charset="0"/>
              </a:rPr>
              <a:t>Allied National waives Bill’s out of pocket costs</a:t>
            </a:r>
          </a:p>
          <a:p>
            <a:pPr marL="457200" lvl="0" indent="-457200">
              <a:lnSpc>
                <a:spcPct val="115000"/>
              </a:lnSpc>
              <a:spcAft>
                <a:spcPts val="600"/>
              </a:spcAft>
              <a:buClr>
                <a:srgbClr val="44A0D3"/>
              </a:buClr>
              <a:buFontTx/>
              <a:buAutoNum type="arabicPeriod"/>
              <a:defRPr/>
            </a:pPr>
            <a:r>
              <a:rPr lang="en-US" b="1" dirty="0">
                <a:solidFill>
                  <a:prstClr val="black"/>
                </a:solidFill>
                <a:cs typeface="Times New Roman" panose="02020603050405020304" pitchFamily="18" charset="0"/>
              </a:rPr>
              <a:t>Option #2 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Bill elects to have the surgery at a local facility </a:t>
            </a:r>
          </a:p>
          <a:p>
            <a:pPr marL="457200" lvl="0" indent="-457200">
              <a:lnSpc>
                <a:spcPct val="115000"/>
              </a:lnSpc>
              <a:spcAft>
                <a:spcPts val="600"/>
              </a:spcAft>
              <a:buClr>
                <a:srgbClr val="44A0D3"/>
              </a:buClr>
              <a:buFontTx/>
              <a:buAutoNum type="arabicPeriod"/>
              <a:defRPr/>
            </a:pP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Bill followed 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HealthChoices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 Guidelines so surgery is subject to normal deductibles and copays</a:t>
            </a:r>
          </a:p>
          <a:p>
            <a:pPr marL="457200" indent="-457200">
              <a:lnSpc>
                <a:spcPct val="115000"/>
              </a:lnSpc>
              <a:spcAft>
                <a:spcPts val="600"/>
              </a:spcAft>
              <a:buClr>
                <a:srgbClr val="44A0D3"/>
              </a:buClr>
              <a:buAutoNum type="arabicPeriod"/>
            </a:pP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7A01DA-0092-4A4B-BBDA-F639D17510ED}"/>
              </a:ext>
            </a:extLst>
          </p:cNvPr>
          <p:cNvSpPr/>
          <p:nvPr/>
        </p:nvSpPr>
        <p:spPr>
          <a:xfrm>
            <a:off x="856478" y="899634"/>
            <a:ext cx="30035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44A0D3"/>
                </a:solidFill>
              </a:rPr>
              <a:t>Case Examples - #1</a:t>
            </a:r>
          </a:p>
        </p:txBody>
      </p:sp>
    </p:spTree>
    <p:extLst>
      <p:ext uri="{BB962C8B-B14F-4D97-AF65-F5344CB8AC3E}">
        <p14:creationId xmlns:p14="http://schemas.microsoft.com/office/powerpoint/2010/main" val="3112455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3092C8-1E56-4C4F-929D-ABFF357E0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3" y="6132071"/>
            <a:ext cx="1699009" cy="51709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1E16D8-DA33-40CA-A65F-540967588F59}"/>
              </a:ext>
            </a:extLst>
          </p:cNvPr>
          <p:cNvCxnSpPr>
            <a:cxnSpLocks/>
          </p:cNvCxnSpPr>
          <p:nvPr/>
        </p:nvCxnSpPr>
        <p:spPr>
          <a:xfrm>
            <a:off x="0" y="5950874"/>
            <a:ext cx="7719987" cy="0"/>
          </a:xfrm>
          <a:prstGeom prst="line">
            <a:avLst/>
          </a:prstGeom>
          <a:ln w="57150">
            <a:solidFill>
              <a:srgbClr val="ECB02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D761D00-7E49-41FE-A26E-A29123B2A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97" y="5057440"/>
            <a:ext cx="349657" cy="129683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0743D55A-48DF-4D27-9EB1-4B62DF7B26A3}"/>
              </a:ext>
            </a:extLst>
          </p:cNvPr>
          <p:cNvSpPr txBox="1">
            <a:spLocks/>
          </p:cNvSpPr>
          <p:nvPr/>
        </p:nvSpPr>
        <p:spPr>
          <a:xfrm>
            <a:off x="4468483" y="5998270"/>
            <a:ext cx="3660633" cy="357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/>
              <a:t>Your reward for healthy decisions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ADD77B-495A-44CA-B22A-05024BF2C28B}"/>
              </a:ext>
            </a:extLst>
          </p:cNvPr>
          <p:cNvSpPr/>
          <p:nvPr/>
        </p:nvSpPr>
        <p:spPr>
          <a:xfrm>
            <a:off x="858328" y="208839"/>
            <a:ext cx="72707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srgbClr val="ECB02E"/>
                </a:solidFill>
              </a:rPr>
              <a:t>HealthChoices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28C027-B616-4B11-81A0-E16418E4F7AE}"/>
              </a:ext>
            </a:extLst>
          </p:cNvPr>
          <p:cNvSpPr/>
          <p:nvPr/>
        </p:nvSpPr>
        <p:spPr>
          <a:xfrm>
            <a:off x="673606" y="1566175"/>
            <a:ext cx="7583648" cy="3866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  <a:buClr>
                <a:srgbClr val="44A0D3"/>
              </a:buClr>
            </a:pPr>
            <a:r>
              <a:rPr lang="en-U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Susan needs an ACL repair on her right knee</a:t>
            </a:r>
          </a:p>
          <a:p>
            <a:pPr marL="457200" indent="-457200">
              <a:lnSpc>
                <a:spcPct val="115000"/>
              </a:lnSpc>
              <a:spcAft>
                <a:spcPts val="600"/>
              </a:spcAft>
              <a:buClr>
                <a:srgbClr val="44A0D3"/>
              </a:buClr>
              <a:buAutoNum type="arabicPeriod"/>
            </a:pPr>
            <a:r>
              <a:rPr lang="en-US" sz="2000" dirty="0">
                <a:cs typeface="Times New Roman" panose="02020603050405020304" pitchFamily="18" charset="0"/>
              </a:rPr>
              <a:t>Health Choices requires pre-notification for this surgery</a:t>
            </a:r>
          </a:p>
          <a:p>
            <a:pPr marL="457200" indent="-457200">
              <a:lnSpc>
                <a:spcPct val="115000"/>
              </a:lnSpc>
              <a:spcAft>
                <a:spcPts val="600"/>
              </a:spcAft>
              <a:buClr>
                <a:srgbClr val="44A0D3"/>
              </a:buClr>
              <a:buAutoNum type="arabicPeriod"/>
            </a:pPr>
            <a:r>
              <a:rPr lang="en-US" sz="2000" dirty="0">
                <a:cs typeface="Times New Roman" panose="02020603050405020304" pitchFamily="18" charset="0"/>
              </a:rPr>
              <a:t>Susan and her provider failed to notify Allied of the surgery</a:t>
            </a:r>
          </a:p>
          <a:p>
            <a:pPr marL="457200" indent="-457200">
              <a:lnSpc>
                <a:spcPct val="115000"/>
              </a:lnSpc>
              <a:spcAft>
                <a:spcPts val="600"/>
              </a:spcAft>
              <a:buClr>
                <a:srgbClr val="44A0D3"/>
              </a:buClr>
              <a:buAutoNum type="arabicPeriod"/>
            </a:pPr>
            <a:r>
              <a:rPr lang="en-US" sz="2000" dirty="0">
                <a:cs typeface="Times New Roman" panose="02020603050405020304" pitchFamily="18" charset="0"/>
              </a:rPr>
              <a:t>Surgery is completed</a:t>
            </a:r>
          </a:p>
          <a:p>
            <a:pPr marL="457200" indent="-457200">
              <a:lnSpc>
                <a:spcPct val="115000"/>
              </a:lnSpc>
              <a:spcAft>
                <a:spcPts val="600"/>
              </a:spcAft>
              <a:buClr>
                <a:srgbClr val="44A0D3"/>
              </a:buClr>
              <a:buAutoNum type="arabicPeriod"/>
            </a:pPr>
            <a:r>
              <a:rPr lang="en-US" sz="2000" dirty="0">
                <a:cs typeface="Times New Roman" panose="02020603050405020304" pitchFamily="18" charset="0"/>
              </a:rPr>
              <a:t>Total bill for surgery &amp; hospitalization = $51,000</a:t>
            </a:r>
          </a:p>
          <a:p>
            <a:pPr marL="457200" indent="-457200">
              <a:lnSpc>
                <a:spcPct val="115000"/>
              </a:lnSpc>
              <a:spcAft>
                <a:spcPts val="600"/>
              </a:spcAft>
              <a:buClr>
                <a:srgbClr val="44A0D3"/>
              </a:buClr>
              <a:buAutoNum type="arabicPeriod"/>
            </a:pPr>
            <a:r>
              <a:rPr lang="en-US" sz="2000" dirty="0">
                <a:cs typeface="Times New Roman" panose="02020603050405020304" pitchFamily="18" charset="0"/>
              </a:rPr>
              <a:t>After discounts total amount payable = $24,000</a:t>
            </a:r>
          </a:p>
          <a:p>
            <a:pPr marL="457200" indent="-457200">
              <a:lnSpc>
                <a:spcPct val="115000"/>
              </a:lnSpc>
              <a:spcAft>
                <a:spcPts val="600"/>
              </a:spcAft>
              <a:buClr>
                <a:srgbClr val="44A0D3"/>
              </a:buClr>
              <a:buAutoNum type="arabicPeriod"/>
            </a:pPr>
            <a:r>
              <a:rPr lang="en-US" sz="2000" dirty="0">
                <a:cs typeface="Times New Roman" panose="02020603050405020304" pitchFamily="18" charset="0"/>
              </a:rPr>
              <a:t>Susan’s 50% co-insurance for failure to pre notify = $12,000</a:t>
            </a:r>
          </a:p>
          <a:p>
            <a:pPr marL="457200" indent="-457200">
              <a:lnSpc>
                <a:spcPct val="115000"/>
              </a:lnSpc>
              <a:spcAft>
                <a:spcPts val="600"/>
              </a:spcAft>
              <a:buClr>
                <a:srgbClr val="44A0D3"/>
              </a:buClr>
              <a:buAutoNum type="arabicPeriod"/>
            </a:pPr>
            <a:r>
              <a:rPr lang="en-US" sz="2000" dirty="0">
                <a:cs typeface="Times New Roman" panose="02020603050405020304" pitchFamily="18" charset="0"/>
              </a:rPr>
              <a:t>If Susan had followed </a:t>
            </a:r>
            <a:r>
              <a:rPr lang="en-US" sz="2000" dirty="0" err="1">
                <a:cs typeface="Times New Roman" panose="02020603050405020304" pitchFamily="18" charset="0"/>
              </a:rPr>
              <a:t>HealthChoices</a:t>
            </a:r>
            <a:r>
              <a:rPr lang="en-US" sz="2000" dirty="0">
                <a:cs typeface="Times New Roman" panose="02020603050405020304" pitchFamily="18" charset="0"/>
              </a:rPr>
              <a:t> Guidelines she would have had no out-of-pocket costs for her surgery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7A01DA-0092-4A4B-BBDA-F639D17510ED}"/>
              </a:ext>
            </a:extLst>
          </p:cNvPr>
          <p:cNvSpPr/>
          <p:nvPr/>
        </p:nvSpPr>
        <p:spPr>
          <a:xfrm>
            <a:off x="856478" y="979840"/>
            <a:ext cx="30035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44A0D3"/>
                </a:solidFill>
              </a:rPr>
              <a:t>Case Examples - #2</a:t>
            </a:r>
          </a:p>
        </p:txBody>
      </p:sp>
    </p:spTree>
    <p:extLst>
      <p:ext uri="{BB962C8B-B14F-4D97-AF65-F5344CB8AC3E}">
        <p14:creationId xmlns:p14="http://schemas.microsoft.com/office/powerpoint/2010/main" val="1163395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3092C8-1E56-4C4F-929D-ABFF357E0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3" y="6132071"/>
            <a:ext cx="1699009" cy="51709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1E16D8-DA33-40CA-A65F-540967588F59}"/>
              </a:ext>
            </a:extLst>
          </p:cNvPr>
          <p:cNvCxnSpPr>
            <a:cxnSpLocks/>
          </p:cNvCxnSpPr>
          <p:nvPr/>
        </p:nvCxnSpPr>
        <p:spPr>
          <a:xfrm>
            <a:off x="0" y="5950874"/>
            <a:ext cx="7719987" cy="0"/>
          </a:xfrm>
          <a:prstGeom prst="line">
            <a:avLst/>
          </a:prstGeom>
          <a:ln w="57150">
            <a:solidFill>
              <a:srgbClr val="ECB02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D761D00-7E49-41FE-A26E-A29123B2A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97" y="5057440"/>
            <a:ext cx="349657" cy="129683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0743D55A-48DF-4D27-9EB1-4B62DF7B26A3}"/>
              </a:ext>
            </a:extLst>
          </p:cNvPr>
          <p:cNvSpPr txBox="1">
            <a:spLocks/>
          </p:cNvSpPr>
          <p:nvPr/>
        </p:nvSpPr>
        <p:spPr>
          <a:xfrm>
            <a:off x="4468483" y="5998270"/>
            <a:ext cx="3660633" cy="357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/>
              <a:t>Your reward for healthy decisions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ADD77B-495A-44CA-B22A-05024BF2C28B}"/>
              </a:ext>
            </a:extLst>
          </p:cNvPr>
          <p:cNvSpPr/>
          <p:nvPr/>
        </p:nvSpPr>
        <p:spPr>
          <a:xfrm>
            <a:off x="858328" y="208839"/>
            <a:ext cx="72707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srgbClr val="ECB02E"/>
                </a:solidFill>
              </a:rPr>
              <a:t>HealthChoices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28C027-B616-4B11-81A0-E16418E4F7AE}"/>
              </a:ext>
            </a:extLst>
          </p:cNvPr>
          <p:cNvSpPr/>
          <p:nvPr/>
        </p:nvSpPr>
        <p:spPr>
          <a:xfrm>
            <a:off x="1358857" y="1463600"/>
            <a:ext cx="6582649" cy="1988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6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Education</a:t>
            </a: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Communication</a:t>
            </a:r>
          </a:p>
          <a:p>
            <a:pPr marL="800100" lvl="1" indent="-342900">
              <a:lnSpc>
                <a:spcPct val="115000"/>
              </a:lnSpc>
              <a:spcAft>
                <a:spcPts val="600"/>
              </a:spcAft>
              <a:buClr>
                <a:srgbClr val="44A0D3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cs typeface="Times New Roman" panose="02020603050405020304" pitchFamily="18" charset="0"/>
              </a:rPr>
              <a:t>Plan Features</a:t>
            </a:r>
          </a:p>
          <a:p>
            <a:pPr marL="800100" lvl="1" indent="-342900">
              <a:lnSpc>
                <a:spcPct val="115000"/>
              </a:lnSpc>
              <a:spcAft>
                <a:spcPts val="600"/>
              </a:spcAft>
              <a:buClr>
                <a:srgbClr val="44A0D3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cs typeface="Times New Roman" panose="02020603050405020304" pitchFamily="18" charset="0"/>
              </a:rPr>
              <a:t>Employee Responsibilities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7A01DA-0092-4A4B-BBDA-F639D17510ED}"/>
              </a:ext>
            </a:extLst>
          </p:cNvPr>
          <p:cNvSpPr/>
          <p:nvPr/>
        </p:nvSpPr>
        <p:spPr>
          <a:xfrm>
            <a:off x="858328" y="1046873"/>
            <a:ext cx="5673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44A0D3"/>
                </a:solidFill>
              </a:rPr>
              <a:t>Agent/General Agent Responsibility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3D229F-8221-4B4D-B26C-7FF9AF3EBAA0}"/>
              </a:ext>
            </a:extLst>
          </p:cNvPr>
          <p:cNvSpPr/>
          <p:nvPr/>
        </p:nvSpPr>
        <p:spPr>
          <a:xfrm>
            <a:off x="1358857" y="3852092"/>
            <a:ext cx="6582649" cy="985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6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Pre-notification</a:t>
            </a: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Allied will engage employee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09677E-0EFD-491A-A3D5-100BB6B7372E}"/>
              </a:ext>
            </a:extLst>
          </p:cNvPr>
          <p:cNvSpPr/>
          <p:nvPr/>
        </p:nvSpPr>
        <p:spPr>
          <a:xfrm>
            <a:off x="858328" y="3435365"/>
            <a:ext cx="2400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44A0D3"/>
                </a:solidFill>
              </a:rPr>
              <a:t>Allied National</a:t>
            </a:r>
          </a:p>
        </p:txBody>
      </p:sp>
    </p:spTree>
    <p:extLst>
      <p:ext uri="{BB962C8B-B14F-4D97-AF65-F5344CB8AC3E}">
        <p14:creationId xmlns:p14="http://schemas.microsoft.com/office/powerpoint/2010/main" val="363052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E85A3B-E9C6-4213-A117-B27AF9479266}"/>
              </a:ext>
            </a:extLst>
          </p:cNvPr>
          <p:cNvSpPr/>
          <p:nvPr/>
        </p:nvSpPr>
        <p:spPr>
          <a:xfrm>
            <a:off x="858328" y="722459"/>
            <a:ext cx="60033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srgbClr val="ECB02E"/>
                </a:solidFill>
              </a:rPr>
              <a:t>HealthChoices Availability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EA0944-7099-4908-B26E-0250F4DDA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3" y="6132071"/>
            <a:ext cx="1699009" cy="5170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B2C03F-5AE6-4D0A-97DA-FB809083E490}"/>
              </a:ext>
            </a:extLst>
          </p:cNvPr>
          <p:cNvCxnSpPr>
            <a:cxnSpLocks/>
          </p:cNvCxnSpPr>
          <p:nvPr/>
        </p:nvCxnSpPr>
        <p:spPr>
          <a:xfrm>
            <a:off x="0" y="5950874"/>
            <a:ext cx="7719987" cy="0"/>
          </a:xfrm>
          <a:prstGeom prst="line">
            <a:avLst/>
          </a:prstGeom>
          <a:ln w="57150">
            <a:solidFill>
              <a:srgbClr val="ECB02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E580CF8-6521-4D72-B06C-E32EE7D5D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97" y="5057440"/>
            <a:ext cx="349657" cy="129683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7929CE88-39CC-4E89-B802-C38DF39D3D6F}"/>
              </a:ext>
            </a:extLst>
          </p:cNvPr>
          <p:cNvSpPr txBox="1">
            <a:spLocks/>
          </p:cNvSpPr>
          <p:nvPr/>
        </p:nvSpPr>
        <p:spPr>
          <a:xfrm>
            <a:off x="4468483" y="5998270"/>
            <a:ext cx="3660633" cy="357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/>
              <a:t>Your reward for healthy decisions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784BAE-FDB8-4229-8A22-06BEA709F31C}"/>
              </a:ext>
            </a:extLst>
          </p:cNvPr>
          <p:cNvSpPr/>
          <p:nvPr/>
        </p:nvSpPr>
        <p:spPr>
          <a:xfrm>
            <a:off x="1546466" y="1477740"/>
            <a:ext cx="6582649" cy="2880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12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2/1 Effective dates</a:t>
            </a:r>
          </a:p>
          <a:p>
            <a:pPr marL="342900" indent="-342900">
              <a:lnSpc>
                <a:spcPct val="115000"/>
              </a:lnSpc>
              <a:spcAft>
                <a:spcPts val="12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All major med plans, Except CIGNA PPO</a:t>
            </a:r>
          </a:p>
          <a:p>
            <a:pPr marL="342900" indent="-342900">
              <a:spcAft>
                <a:spcPts val="12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Includes Freedom, DPC and all HSA plan offerings*</a:t>
            </a:r>
          </a:p>
          <a:p>
            <a:pPr marL="342900" indent="-342900">
              <a:spcAft>
                <a:spcPts val="12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Quoting internally now – available on next WINAllied release in February 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A54C0A-FCD4-44A5-B0D1-1B72C6ED5467}"/>
              </a:ext>
            </a:extLst>
          </p:cNvPr>
          <p:cNvSpPr/>
          <p:nvPr/>
        </p:nvSpPr>
        <p:spPr>
          <a:xfrm>
            <a:off x="886746" y="5514028"/>
            <a:ext cx="658264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Swis721 Lt BT" panose="020B0403020202020204" pitchFamily="34" charset="0"/>
              </a:rPr>
              <a:t>*  For members with HSA-qualified plans, any benefit increases will be subject to applicable HSA deductible minimums.</a:t>
            </a:r>
          </a:p>
        </p:txBody>
      </p:sp>
    </p:spTree>
    <p:extLst>
      <p:ext uri="{BB962C8B-B14F-4D97-AF65-F5344CB8AC3E}">
        <p14:creationId xmlns:p14="http://schemas.microsoft.com/office/powerpoint/2010/main" val="1079887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D954652-81D4-4B6B-A73E-127132045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900" y="969375"/>
            <a:ext cx="5175354" cy="4957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574D18-06EB-428D-8E34-8A6599C59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3" y="6132071"/>
            <a:ext cx="1699009" cy="51709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377EE5-F725-4FE9-9E55-ADF6F72565C7}"/>
              </a:ext>
            </a:extLst>
          </p:cNvPr>
          <p:cNvCxnSpPr>
            <a:cxnSpLocks/>
          </p:cNvCxnSpPr>
          <p:nvPr/>
        </p:nvCxnSpPr>
        <p:spPr>
          <a:xfrm>
            <a:off x="0" y="5950874"/>
            <a:ext cx="7719987" cy="0"/>
          </a:xfrm>
          <a:prstGeom prst="line">
            <a:avLst/>
          </a:prstGeom>
          <a:ln w="57150">
            <a:solidFill>
              <a:srgbClr val="ECB02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952EDB4-E56C-4578-BF3F-CEF2F60D0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97" y="5057440"/>
            <a:ext cx="349657" cy="12968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BE3866-28A4-4E19-8602-0A95AC608F3D}"/>
              </a:ext>
            </a:extLst>
          </p:cNvPr>
          <p:cNvSpPr/>
          <p:nvPr/>
        </p:nvSpPr>
        <p:spPr>
          <a:xfrm>
            <a:off x="509353" y="389540"/>
            <a:ext cx="72106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/>
              <a:t>“To get our members to the </a:t>
            </a:r>
            <a:r>
              <a:rPr lang="en-US" sz="2800" b="1" i="1" u="sng" dirty="0">
                <a:solidFill>
                  <a:srgbClr val="44A0D3"/>
                </a:solidFill>
              </a:rPr>
              <a:t>right diagnosis</a:t>
            </a:r>
            <a:r>
              <a:rPr lang="en-US" sz="2800" i="1" dirty="0"/>
              <a:t>, the </a:t>
            </a:r>
            <a:r>
              <a:rPr lang="en-US" sz="2800" b="1" i="1" u="sng" dirty="0">
                <a:solidFill>
                  <a:srgbClr val="44A0D3"/>
                </a:solidFill>
              </a:rPr>
              <a:t>right treatment</a:t>
            </a:r>
            <a:r>
              <a:rPr lang="en-US" sz="2800" i="1" dirty="0"/>
              <a:t> plan and </a:t>
            </a:r>
            <a:r>
              <a:rPr lang="en-US" sz="2800" b="1" i="1" u="sng" dirty="0">
                <a:solidFill>
                  <a:srgbClr val="44A0D3"/>
                </a:solidFill>
              </a:rPr>
              <a:t>right </a:t>
            </a:r>
            <a:br>
              <a:rPr lang="en-US" sz="2800" b="1" i="1" u="sng" dirty="0">
                <a:solidFill>
                  <a:srgbClr val="44A0D3"/>
                </a:solidFill>
              </a:rPr>
            </a:br>
            <a:r>
              <a:rPr lang="en-US" sz="2800" b="1" i="1" u="sng" dirty="0">
                <a:solidFill>
                  <a:srgbClr val="44A0D3"/>
                </a:solidFill>
              </a:rPr>
              <a:t>provider</a:t>
            </a:r>
            <a:r>
              <a:rPr lang="en-US" sz="2800" i="1" dirty="0"/>
              <a:t> for an optimal </a:t>
            </a:r>
            <a:br>
              <a:rPr lang="en-US" sz="2800" i="1" dirty="0"/>
            </a:br>
            <a:r>
              <a:rPr lang="en-US" sz="2800" i="1" dirty="0"/>
              <a:t>medical outcome.”</a:t>
            </a:r>
            <a:endParaRPr lang="en-US" sz="2800" i="1" dirty="0">
              <a:solidFill>
                <a:srgbClr val="000000"/>
              </a:solidFill>
              <a:latin typeface="Swis721 Lt BT" panose="020B0403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E83357F-2631-4124-83BC-6F5AB708AB8B}"/>
              </a:ext>
            </a:extLst>
          </p:cNvPr>
          <p:cNvSpPr txBox="1">
            <a:spLocks/>
          </p:cNvSpPr>
          <p:nvPr/>
        </p:nvSpPr>
        <p:spPr>
          <a:xfrm>
            <a:off x="4468483" y="5998270"/>
            <a:ext cx="3660633" cy="357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/>
              <a:t>Your reward for healthy decisions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30319D-E5DF-4A75-ABAF-ACA1631B0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48" y="5188764"/>
            <a:ext cx="1270817" cy="5170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AADCC9-4036-40AF-BF67-FDBD1C4DF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18" y="4052747"/>
            <a:ext cx="819676" cy="95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69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4C3EE6-D4F2-4CA1-8D0B-94A648130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3" y="6132071"/>
            <a:ext cx="1699009" cy="51709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B74ADCE-ED50-414C-8E17-7AF236969A41}"/>
              </a:ext>
            </a:extLst>
          </p:cNvPr>
          <p:cNvCxnSpPr>
            <a:cxnSpLocks/>
          </p:cNvCxnSpPr>
          <p:nvPr/>
        </p:nvCxnSpPr>
        <p:spPr>
          <a:xfrm>
            <a:off x="0" y="5950874"/>
            <a:ext cx="7719987" cy="0"/>
          </a:xfrm>
          <a:prstGeom prst="line">
            <a:avLst/>
          </a:prstGeom>
          <a:ln w="57150">
            <a:solidFill>
              <a:srgbClr val="ECB02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A9B0938-FBF9-48A0-A3A4-7E22A068C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97" y="5057440"/>
            <a:ext cx="349657" cy="129683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34D0CDAE-2736-4506-834A-E058A8701635}"/>
              </a:ext>
            </a:extLst>
          </p:cNvPr>
          <p:cNvSpPr txBox="1">
            <a:spLocks/>
          </p:cNvSpPr>
          <p:nvPr/>
        </p:nvSpPr>
        <p:spPr>
          <a:xfrm>
            <a:off x="4468483" y="5998270"/>
            <a:ext cx="3660633" cy="357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/>
              <a:t>Your reward for healthy decisions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1C5AF9-189E-4D6E-891A-1CF79E4997E3}"/>
              </a:ext>
            </a:extLst>
          </p:cNvPr>
          <p:cNvSpPr/>
          <p:nvPr/>
        </p:nvSpPr>
        <p:spPr>
          <a:xfrm>
            <a:off x="588752" y="291592"/>
            <a:ext cx="79664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srgbClr val="ECB02E"/>
                </a:solidFill>
              </a:rPr>
              <a:t>HealthChoices Marketing Materials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F830AB-3072-4888-90EE-AC81DDAF8CED}"/>
              </a:ext>
            </a:extLst>
          </p:cNvPr>
          <p:cNvSpPr/>
          <p:nvPr/>
        </p:nvSpPr>
        <p:spPr>
          <a:xfrm>
            <a:off x="1536007" y="1049950"/>
            <a:ext cx="6071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44A0D3"/>
                </a:solidFill>
              </a:rPr>
              <a:t>www.alliednational.com/healthchoices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893876-543B-4844-A0B3-AE3CDF35A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706" y="2038651"/>
            <a:ext cx="2510287" cy="3246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5EB362-B890-4D1D-AFCE-9417D3530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20" y="2034538"/>
            <a:ext cx="2510287" cy="3246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90D665-72DB-44CA-9F56-B18A5710D3FE}"/>
              </a:ext>
            </a:extLst>
          </p:cNvPr>
          <p:cNvSpPr txBox="1"/>
          <p:nvPr/>
        </p:nvSpPr>
        <p:spPr>
          <a:xfrm>
            <a:off x="1959480" y="5436680"/>
            <a:ext cx="12907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HealthChoices Flyer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461CE8-3E5E-4DDF-B81F-635AE57F97AD}"/>
              </a:ext>
            </a:extLst>
          </p:cNvPr>
          <p:cNvSpPr txBox="1"/>
          <p:nvPr/>
        </p:nvSpPr>
        <p:spPr>
          <a:xfrm>
            <a:off x="5233484" y="5447556"/>
            <a:ext cx="16209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HealthChoices Flow Chart</a:t>
            </a:r>
          </a:p>
        </p:txBody>
      </p:sp>
    </p:spTree>
    <p:extLst>
      <p:ext uri="{BB962C8B-B14F-4D97-AF65-F5344CB8AC3E}">
        <p14:creationId xmlns:p14="http://schemas.microsoft.com/office/powerpoint/2010/main" val="1484451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13BF16-6DAF-4B6D-9359-0953151BB199}"/>
              </a:ext>
            </a:extLst>
          </p:cNvPr>
          <p:cNvSpPr/>
          <p:nvPr/>
        </p:nvSpPr>
        <p:spPr>
          <a:xfrm>
            <a:off x="858328" y="722459"/>
            <a:ext cx="60033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srgbClr val="ECB02E"/>
                </a:solidFill>
              </a:rPr>
              <a:t>HealthChoices Option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81A38-5A58-4EDF-A90C-693556328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3" y="6132071"/>
            <a:ext cx="1699009" cy="5170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4F98251-F1A1-4CA9-BAFC-BDBC8594E56E}"/>
              </a:ext>
            </a:extLst>
          </p:cNvPr>
          <p:cNvCxnSpPr>
            <a:cxnSpLocks/>
          </p:cNvCxnSpPr>
          <p:nvPr/>
        </p:nvCxnSpPr>
        <p:spPr>
          <a:xfrm>
            <a:off x="0" y="5950874"/>
            <a:ext cx="7719987" cy="0"/>
          </a:xfrm>
          <a:prstGeom prst="line">
            <a:avLst/>
          </a:prstGeom>
          <a:ln w="57150">
            <a:solidFill>
              <a:srgbClr val="ECB02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72289AD-82B4-410C-9662-AA6ADB5CC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97" y="5057440"/>
            <a:ext cx="349657" cy="129683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8B6E4B5F-09C0-4B6C-B968-1ED70426A4C5}"/>
              </a:ext>
            </a:extLst>
          </p:cNvPr>
          <p:cNvSpPr txBox="1">
            <a:spLocks/>
          </p:cNvSpPr>
          <p:nvPr/>
        </p:nvSpPr>
        <p:spPr>
          <a:xfrm>
            <a:off x="4468483" y="5998270"/>
            <a:ext cx="3660633" cy="357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/>
              <a:t>Your reward for healthy decisions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335C3E-5BC6-4B80-88D7-E1754E5481DE}"/>
              </a:ext>
            </a:extLst>
          </p:cNvPr>
          <p:cNvSpPr/>
          <p:nvPr/>
        </p:nvSpPr>
        <p:spPr>
          <a:xfrm>
            <a:off x="1125943" y="1611541"/>
            <a:ext cx="65940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Aft>
                <a:spcPts val="12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Right diagnosis</a:t>
            </a:r>
          </a:p>
          <a:p>
            <a:pPr marL="742950" lvl="1" indent="-285750">
              <a:spcAft>
                <a:spcPts val="12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Right treatment</a:t>
            </a:r>
          </a:p>
          <a:p>
            <a:pPr marL="742950" lvl="1" indent="-285750">
              <a:spcAft>
                <a:spcPts val="12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Right provider</a:t>
            </a:r>
          </a:p>
          <a:p>
            <a:pPr marL="742950" lvl="1" indent="-285750">
              <a:spcAft>
                <a:spcPts val="12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Better outcomes</a:t>
            </a:r>
          </a:p>
          <a:p>
            <a:pPr marL="742950" lvl="1" indent="-285750">
              <a:spcAft>
                <a:spcPts val="12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Lower monthly costs and better benefits!</a:t>
            </a:r>
          </a:p>
        </p:txBody>
      </p:sp>
    </p:spTree>
    <p:extLst>
      <p:ext uri="{BB962C8B-B14F-4D97-AF65-F5344CB8AC3E}">
        <p14:creationId xmlns:p14="http://schemas.microsoft.com/office/powerpoint/2010/main" val="1762220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>
            <a:extLst>
              <a:ext uri="{FF2B5EF4-FFF2-40B4-BE49-F238E27FC236}">
                <a16:creationId xmlns:a16="http://schemas.microsoft.com/office/drawing/2014/main" id="{E839AAB4-62E2-4393-B8EE-8DD7C50A4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9965" y="502242"/>
            <a:ext cx="3352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ECB02E"/>
                </a:solidFill>
                <a:latin typeface="Swis721 Lt BT" panose="020B0403020202020204" pitchFamily="34" charset="0"/>
              </a:rPr>
              <a:t>Thank you!</a:t>
            </a:r>
            <a:endParaRPr lang="en-US" altLang="en-US" sz="4000" dirty="0">
              <a:solidFill>
                <a:srgbClr val="ECB02E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3DD082E-A0E9-44A8-882F-1628F5CA4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588" y="1544135"/>
            <a:ext cx="7524009" cy="355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457200" lvl="1" indent="0" algn="ctr" eaLnBrk="1" hangingPunct="1">
              <a:spcBef>
                <a:spcPct val="20000"/>
              </a:spcBef>
              <a:buClr>
                <a:srgbClr val="44A0D3"/>
              </a:buClr>
              <a:defRPr/>
            </a:pPr>
            <a:r>
              <a:rPr lang="en-US" altLang="en-US" dirty="0">
                <a:solidFill>
                  <a:srgbClr val="404040"/>
                </a:solidFill>
                <a:latin typeface="+mn-lt"/>
              </a:rPr>
              <a:t>Dan Meylan: National Sales Director; 913-945-4253</a:t>
            </a:r>
          </a:p>
          <a:p>
            <a:pPr marL="457200" lvl="1" indent="0" algn="ctr" eaLnBrk="1" hangingPunct="1">
              <a:spcBef>
                <a:spcPct val="20000"/>
              </a:spcBef>
              <a:buClr>
                <a:srgbClr val="44A0D3"/>
              </a:buClr>
              <a:defRPr/>
            </a:pPr>
            <a:r>
              <a:rPr lang="en-US" altLang="en-US" dirty="0">
                <a:solidFill>
                  <a:srgbClr val="404040"/>
                </a:solidFill>
                <a:latin typeface="+mn-lt"/>
              </a:rPr>
              <a:t>Randy Wehner: Sales Manager; 913-945-4267</a:t>
            </a:r>
          </a:p>
          <a:p>
            <a:pPr marL="457200" lvl="1" indent="0" algn="ctr" eaLnBrk="1" hangingPunct="1">
              <a:spcBef>
                <a:spcPct val="20000"/>
              </a:spcBef>
              <a:buClr>
                <a:srgbClr val="44A0D3"/>
              </a:buClr>
              <a:defRPr/>
            </a:pPr>
            <a:r>
              <a:rPr lang="en-US" altLang="en-US" dirty="0">
                <a:solidFill>
                  <a:srgbClr val="404040"/>
                </a:solidFill>
                <a:latin typeface="+mn-lt"/>
              </a:rPr>
              <a:t>Jill Carroll: Account Executive; 913-945-4255</a:t>
            </a:r>
          </a:p>
          <a:p>
            <a:pPr marL="457200" lvl="1" indent="0" algn="ctr" eaLnBrk="1" hangingPunct="1">
              <a:spcBef>
                <a:spcPct val="20000"/>
              </a:spcBef>
              <a:buClr>
                <a:srgbClr val="44A0D3"/>
              </a:buClr>
              <a:defRPr/>
            </a:pPr>
            <a:r>
              <a:rPr lang="en-US" altLang="en-US" dirty="0">
                <a:solidFill>
                  <a:srgbClr val="404040"/>
                </a:solidFill>
                <a:latin typeface="+mn-lt"/>
              </a:rPr>
              <a:t>Jerri Moise: Account Executive; 913-945-4261</a:t>
            </a:r>
          </a:p>
          <a:p>
            <a:pPr marL="457200" lvl="1" indent="0" algn="ctr" eaLnBrk="1" hangingPunct="1">
              <a:spcBef>
                <a:spcPct val="20000"/>
              </a:spcBef>
              <a:buClr>
                <a:srgbClr val="44A0D3"/>
              </a:buClr>
              <a:defRPr/>
            </a:pPr>
            <a:r>
              <a:rPr lang="en-US" altLang="en-US" dirty="0">
                <a:solidFill>
                  <a:srgbClr val="404040"/>
                </a:solidFill>
                <a:latin typeface="+mn-lt"/>
              </a:rPr>
              <a:t>Liz Cissner: Account Executive; 913-945-4130</a:t>
            </a:r>
          </a:p>
          <a:p>
            <a:pPr marL="457200" lvl="1" indent="0" algn="ctr" eaLnBrk="1" hangingPunct="1">
              <a:spcBef>
                <a:spcPct val="20000"/>
              </a:spcBef>
              <a:buClr>
                <a:srgbClr val="D11241"/>
              </a:buClr>
              <a:defRPr/>
            </a:pPr>
            <a:endParaRPr lang="en-US" altLang="en-US" i="1" dirty="0">
              <a:solidFill>
                <a:srgbClr val="44A0D3"/>
              </a:solidFill>
              <a:latin typeface="+mn-lt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lvl="1" indent="0" algn="ctr" eaLnBrk="1" hangingPunct="1">
              <a:spcBef>
                <a:spcPct val="20000"/>
              </a:spcBef>
              <a:buClr>
                <a:srgbClr val="D11241"/>
              </a:buClr>
              <a:defRPr/>
            </a:pPr>
            <a:r>
              <a:rPr lang="en-US" altLang="en-US" i="1" dirty="0">
                <a:solidFill>
                  <a:srgbClr val="44A0D3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www.alliednational.com</a:t>
            </a:r>
            <a:r>
              <a:rPr lang="en-US" altLang="en-US" i="1" dirty="0">
                <a:solidFill>
                  <a:srgbClr val="44A0D3"/>
                </a:solidFill>
                <a:latin typeface="+mn-lt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EBD302-D6DF-4EB4-8CAF-45FB73A70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3" y="6132071"/>
            <a:ext cx="1699009" cy="5170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832D1AD-42A0-4BD5-93B7-57B0AC151997}"/>
              </a:ext>
            </a:extLst>
          </p:cNvPr>
          <p:cNvCxnSpPr>
            <a:cxnSpLocks/>
          </p:cNvCxnSpPr>
          <p:nvPr/>
        </p:nvCxnSpPr>
        <p:spPr>
          <a:xfrm>
            <a:off x="0" y="5950874"/>
            <a:ext cx="7719987" cy="0"/>
          </a:xfrm>
          <a:prstGeom prst="line">
            <a:avLst/>
          </a:prstGeom>
          <a:ln w="57150">
            <a:solidFill>
              <a:srgbClr val="ECB02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089EE7C-2A36-4830-86F8-BE5107B49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97" y="5057440"/>
            <a:ext cx="349657" cy="129683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2E229B87-967F-4594-8971-488C80E9D18F}"/>
              </a:ext>
            </a:extLst>
          </p:cNvPr>
          <p:cNvSpPr txBox="1">
            <a:spLocks/>
          </p:cNvSpPr>
          <p:nvPr/>
        </p:nvSpPr>
        <p:spPr>
          <a:xfrm>
            <a:off x="4468483" y="5998270"/>
            <a:ext cx="3660633" cy="357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/>
              <a:t>Your reward for healthy decisions</a:t>
            </a:r>
          </a:p>
        </p:txBody>
      </p:sp>
    </p:spTree>
    <p:extLst>
      <p:ext uri="{BB962C8B-B14F-4D97-AF65-F5344CB8AC3E}">
        <p14:creationId xmlns:p14="http://schemas.microsoft.com/office/powerpoint/2010/main" val="3707446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7FFCDA-C942-4EB4-8032-A2F31B19EAD3}"/>
              </a:ext>
            </a:extLst>
          </p:cNvPr>
          <p:cNvSpPr/>
          <p:nvPr/>
        </p:nvSpPr>
        <p:spPr>
          <a:xfrm>
            <a:off x="687286" y="1535133"/>
            <a:ext cx="7343905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Voluntary programs work – but only for those members willing to engage</a:t>
            </a:r>
          </a:p>
          <a:p>
            <a:pPr lvl="1"/>
            <a:endParaRPr lang="en-US" sz="2800" dirty="0"/>
          </a:p>
          <a:p>
            <a:r>
              <a:rPr lang="en-US" sz="3600" b="1" i="1" dirty="0">
                <a:solidFill>
                  <a:srgbClr val="D21242"/>
                </a:solidFill>
              </a:rPr>
              <a:t>BUT</a:t>
            </a:r>
            <a:r>
              <a:rPr lang="en-US" sz="2800" dirty="0"/>
              <a:t> 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– 75% of our insulin dependent diabetics are not testing or compliant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– they </a:t>
            </a:r>
            <a:r>
              <a:rPr lang="en-US" sz="3600" b="1" i="1" dirty="0">
                <a:solidFill>
                  <a:srgbClr val="D21242"/>
                </a:solidFill>
              </a:rPr>
              <a:t>WON’T ENGAGE</a:t>
            </a:r>
            <a:endParaRPr lang="en-US" sz="3600" b="1" i="1" dirty="0">
              <a:solidFill>
                <a:srgbClr val="D21242"/>
              </a:solidFill>
              <a:latin typeface="Swis721 Lt BT" panose="020B0403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B7AE68-2A86-4509-A2A2-62DB3F36A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3" y="6132071"/>
            <a:ext cx="1699009" cy="5170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B010AC-FB85-4851-94DB-2960446ACCD1}"/>
              </a:ext>
            </a:extLst>
          </p:cNvPr>
          <p:cNvCxnSpPr>
            <a:cxnSpLocks/>
          </p:cNvCxnSpPr>
          <p:nvPr/>
        </p:nvCxnSpPr>
        <p:spPr>
          <a:xfrm>
            <a:off x="0" y="5950874"/>
            <a:ext cx="7719987" cy="0"/>
          </a:xfrm>
          <a:prstGeom prst="line">
            <a:avLst/>
          </a:prstGeom>
          <a:ln w="57150">
            <a:solidFill>
              <a:srgbClr val="ECB02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CD7EF93-B96E-4391-9799-C7A913915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97" y="5057440"/>
            <a:ext cx="349657" cy="129683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E09922F2-0FB0-4643-9B0F-42D6B48C78C8}"/>
              </a:ext>
            </a:extLst>
          </p:cNvPr>
          <p:cNvSpPr txBox="1">
            <a:spLocks/>
          </p:cNvSpPr>
          <p:nvPr/>
        </p:nvSpPr>
        <p:spPr>
          <a:xfrm>
            <a:off x="4468483" y="5998270"/>
            <a:ext cx="3660633" cy="357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/>
              <a:t>Your reward for healthy decisions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67F381-3883-4F6D-B608-E0223A6BF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" y="343754"/>
            <a:ext cx="1098197" cy="101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12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7205D8-683D-4FF4-B497-DCD488EBA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12" y="1374009"/>
            <a:ext cx="3897642" cy="45725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A3B1E2-5C7C-429C-954F-319BFBEE5554}"/>
              </a:ext>
            </a:extLst>
          </p:cNvPr>
          <p:cNvSpPr/>
          <p:nvPr/>
        </p:nvSpPr>
        <p:spPr>
          <a:xfrm>
            <a:off x="647324" y="1733477"/>
            <a:ext cx="514100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Aft>
                <a:spcPts val="12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Immediate 6.5% discount on </a:t>
            </a:r>
            <a:br>
              <a:rPr lang="en-US" sz="2400" dirty="0"/>
            </a:br>
            <a:r>
              <a:rPr lang="en-US" sz="2400" dirty="0"/>
              <a:t>monthly premium</a:t>
            </a:r>
          </a:p>
          <a:p>
            <a:pPr marL="742950" lvl="1" indent="-285750">
              <a:spcAft>
                <a:spcPts val="12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Plan members are </a:t>
            </a:r>
            <a:br>
              <a:rPr lang="en-US" sz="2400" dirty="0"/>
            </a:br>
            <a:r>
              <a:rPr lang="en-US" sz="2400" b="1" dirty="0">
                <a:solidFill>
                  <a:srgbClr val="44A0D3"/>
                </a:solidFill>
              </a:rPr>
              <a:t>required</a:t>
            </a:r>
            <a:r>
              <a:rPr lang="en-US" sz="2400" dirty="0"/>
              <a:t> to use </a:t>
            </a:r>
            <a:br>
              <a:rPr lang="en-US" sz="2400" dirty="0"/>
            </a:br>
            <a:r>
              <a:rPr lang="en-US" sz="2400" dirty="0"/>
              <a:t>HealthChoices Services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844FEB-9241-4F88-8C37-C1A228B52C11}"/>
              </a:ext>
            </a:extLst>
          </p:cNvPr>
          <p:cNvSpPr/>
          <p:nvPr/>
        </p:nvSpPr>
        <p:spPr>
          <a:xfrm>
            <a:off x="615369" y="359857"/>
            <a:ext cx="4770858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ECB02E"/>
                </a:solidFill>
              </a:rPr>
              <a:t>Funding Advantage</a:t>
            </a:r>
          </a:p>
          <a:p>
            <a:pPr lvl="0"/>
            <a:r>
              <a:rPr lang="en-US" sz="2800" b="1" dirty="0">
                <a:solidFill>
                  <a:srgbClr val="44A0D3"/>
                </a:solidFill>
              </a:rPr>
              <a:t>HealthChoices Benefit Option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7D35CA-FCD0-468F-9068-E367747BE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3" y="6132071"/>
            <a:ext cx="1699009" cy="5170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8F96A4-40BC-4414-BFB0-F5382B1D7F47}"/>
              </a:ext>
            </a:extLst>
          </p:cNvPr>
          <p:cNvCxnSpPr>
            <a:cxnSpLocks/>
          </p:cNvCxnSpPr>
          <p:nvPr/>
        </p:nvCxnSpPr>
        <p:spPr>
          <a:xfrm>
            <a:off x="0" y="5950874"/>
            <a:ext cx="7719987" cy="0"/>
          </a:xfrm>
          <a:prstGeom prst="line">
            <a:avLst/>
          </a:prstGeom>
          <a:ln w="57150">
            <a:solidFill>
              <a:srgbClr val="ECB02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566AFF8-09C3-45F1-AF0E-6D2295923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97" y="5057440"/>
            <a:ext cx="349657" cy="129683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6F67A690-4219-4918-ACD6-3AA11983908F}"/>
              </a:ext>
            </a:extLst>
          </p:cNvPr>
          <p:cNvSpPr txBox="1">
            <a:spLocks/>
          </p:cNvSpPr>
          <p:nvPr/>
        </p:nvSpPr>
        <p:spPr>
          <a:xfrm>
            <a:off x="4468483" y="5998270"/>
            <a:ext cx="3660633" cy="357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/>
              <a:t>Your reward for healthy decisions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73A694-2BFA-4F36-8984-EB9F53D250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55" y="5198936"/>
            <a:ext cx="1270817" cy="51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3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754822-83A4-4000-8D20-58237E348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3" y="6132071"/>
            <a:ext cx="1699009" cy="5170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2CF520-A997-48FC-970F-7DE3617ECB25}"/>
              </a:ext>
            </a:extLst>
          </p:cNvPr>
          <p:cNvCxnSpPr>
            <a:cxnSpLocks/>
          </p:cNvCxnSpPr>
          <p:nvPr/>
        </p:nvCxnSpPr>
        <p:spPr>
          <a:xfrm>
            <a:off x="0" y="5950874"/>
            <a:ext cx="7719987" cy="0"/>
          </a:xfrm>
          <a:prstGeom prst="line">
            <a:avLst/>
          </a:prstGeom>
          <a:ln w="57150">
            <a:solidFill>
              <a:srgbClr val="ECB02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EB6C6B6-3ACA-4EB4-903D-1CAC28EA2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97" y="5057440"/>
            <a:ext cx="349657" cy="129683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DCC1D6E6-77A2-4A41-A15F-85A5250CAC1E}"/>
              </a:ext>
            </a:extLst>
          </p:cNvPr>
          <p:cNvSpPr txBox="1">
            <a:spLocks/>
          </p:cNvSpPr>
          <p:nvPr/>
        </p:nvSpPr>
        <p:spPr>
          <a:xfrm>
            <a:off x="4468483" y="5998270"/>
            <a:ext cx="3660633" cy="357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/>
              <a:t>Your reward for healthy decisions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2772F1-D230-4E75-A14B-AFE802EE3C3D}"/>
              </a:ext>
            </a:extLst>
          </p:cNvPr>
          <p:cNvSpPr/>
          <p:nvPr/>
        </p:nvSpPr>
        <p:spPr>
          <a:xfrm>
            <a:off x="835048" y="1237952"/>
            <a:ext cx="742220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Aft>
                <a:spcPts val="12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Monthly premium discount – 6.5% on average</a:t>
            </a:r>
          </a:p>
          <a:p>
            <a:pPr marL="742950" lvl="1" indent="-285750">
              <a:spcAft>
                <a:spcPts val="12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Enhanced benefits for use – covered by </a:t>
            </a:r>
            <a:br>
              <a:rPr lang="en-US" sz="2400" dirty="0"/>
            </a:br>
            <a:r>
              <a:rPr lang="en-US" sz="2400" dirty="0"/>
              <a:t>health plan</a:t>
            </a:r>
          </a:p>
          <a:p>
            <a:pPr marL="742950" lvl="1" indent="-285750">
              <a:spcAft>
                <a:spcPts val="12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Penalties for non-compliance</a:t>
            </a:r>
            <a:br>
              <a:rPr lang="en-US" sz="2400" dirty="0"/>
            </a:br>
            <a:endParaRPr lang="en-US" sz="2400" dirty="0"/>
          </a:p>
          <a:p>
            <a:pPr lvl="2">
              <a:spcAft>
                <a:spcPts val="1200"/>
              </a:spcAft>
              <a:buClr>
                <a:srgbClr val="44A0D3"/>
              </a:buClr>
            </a:pPr>
            <a:r>
              <a:rPr lang="en-US" sz="3200" b="1" dirty="0"/>
              <a:t>Members must be </a:t>
            </a:r>
            <a:r>
              <a:rPr lang="en-US" sz="3200" b="1" i="1" dirty="0">
                <a:solidFill>
                  <a:srgbClr val="D21242"/>
                </a:solidFill>
              </a:rPr>
              <a:t>ENGAGED</a:t>
            </a:r>
            <a:endParaRPr lang="en-US" sz="32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D30A8F-4777-4817-8B09-26ED10B5F568}"/>
              </a:ext>
            </a:extLst>
          </p:cNvPr>
          <p:cNvSpPr/>
          <p:nvPr/>
        </p:nvSpPr>
        <p:spPr>
          <a:xfrm>
            <a:off x="615369" y="359857"/>
            <a:ext cx="34323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ECB02E"/>
                </a:solidFill>
              </a:rPr>
              <a:t>HealthChoices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FD477B-8E2D-44DD-8410-2CB0B11BB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06" y="4825844"/>
            <a:ext cx="819676" cy="95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4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51F69C-F54A-4842-BEA2-327EE7EFC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13" y="99273"/>
            <a:ext cx="5276362" cy="5875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BB1090-64F7-4614-8239-E105592A0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3" y="6132071"/>
            <a:ext cx="1699009" cy="5170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18B837-67DD-4529-9C2B-D1E8320BB451}"/>
              </a:ext>
            </a:extLst>
          </p:cNvPr>
          <p:cNvCxnSpPr>
            <a:cxnSpLocks/>
          </p:cNvCxnSpPr>
          <p:nvPr/>
        </p:nvCxnSpPr>
        <p:spPr>
          <a:xfrm>
            <a:off x="0" y="5950874"/>
            <a:ext cx="7719987" cy="0"/>
          </a:xfrm>
          <a:prstGeom prst="line">
            <a:avLst/>
          </a:prstGeom>
          <a:ln w="57150">
            <a:solidFill>
              <a:srgbClr val="ECB02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41B7EB5-C8B7-4053-BABC-E62A86CFB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97" y="5057440"/>
            <a:ext cx="349657" cy="1296830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BB1E7A79-29D6-483A-B9ED-8BA91C984CCE}"/>
              </a:ext>
            </a:extLst>
          </p:cNvPr>
          <p:cNvSpPr txBox="1">
            <a:spLocks/>
          </p:cNvSpPr>
          <p:nvPr/>
        </p:nvSpPr>
        <p:spPr>
          <a:xfrm>
            <a:off x="4468483" y="5998270"/>
            <a:ext cx="3660633" cy="357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/>
              <a:t>Your reward for healthy decisions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8C8C7B-890B-4980-B4C8-FA7BB1C8A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" y="4695672"/>
            <a:ext cx="1098197" cy="10101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3F1652-21E8-49E1-8B03-753E8480826C}"/>
              </a:ext>
            </a:extLst>
          </p:cNvPr>
          <p:cNvSpPr/>
          <p:nvPr/>
        </p:nvSpPr>
        <p:spPr>
          <a:xfrm>
            <a:off x="285931" y="2366258"/>
            <a:ext cx="4572000" cy="21880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1" indent="-342900">
              <a:lnSpc>
                <a:spcPct val="115000"/>
              </a:lnSpc>
              <a:spcBef>
                <a:spcPts val="0"/>
              </a:spcBef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Members receive a 2</a:t>
            </a:r>
            <a:r>
              <a:rPr lang="en-US" sz="20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ID card with HealthChoices instructions for them and the provider</a:t>
            </a:r>
          </a:p>
          <a:p>
            <a:pPr marL="342900" marR="0" lvl="1" indent="-342900">
              <a:lnSpc>
                <a:spcPct val="115000"/>
              </a:lnSpc>
              <a:spcBef>
                <a:spcPts val="0"/>
              </a:spcBef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Pre-notification requirements </a:t>
            </a:r>
            <a:b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are included </a:t>
            </a:r>
          </a:p>
          <a:p>
            <a:pPr marL="1257300" lvl="3" indent="-342900">
              <a:lnSpc>
                <a:spcPct val="115000"/>
              </a:lnSpc>
              <a:buClr>
                <a:srgbClr val="44A0D3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equired for best benefits</a:t>
            </a:r>
          </a:p>
        </p:txBody>
      </p:sp>
    </p:spTree>
    <p:extLst>
      <p:ext uri="{BB962C8B-B14F-4D97-AF65-F5344CB8AC3E}">
        <p14:creationId xmlns:p14="http://schemas.microsoft.com/office/powerpoint/2010/main" val="90715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D22B35-4D7B-4909-AC05-51178E10D640}"/>
              </a:ext>
            </a:extLst>
          </p:cNvPr>
          <p:cNvSpPr/>
          <p:nvPr/>
        </p:nvSpPr>
        <p:spPr>
          <a:xfrm>
            <a:off x="1358857" y="935318"/>
            <a:ext cx="65060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CB02E"/>
                </a:solidFill>
                <a:latin typeface="Swis721 Lt BT" panose="020B0403020202020204" pitchFamily="34" charset="0"/>
              </a:rPr>
              <a:t>Lifestyle</a:t>
            </a:r>
            <a:br>
              <a:rPr lang="en-US" sz="2000" dirty="0">
                <a:solidFill>
                  <a:srgbClr val="44A0D3"/>
                </a:solidFill>
                <a:latin typeface="Swis721 Lt BT" panose="020B0403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Swis721 Lt BT" panose="020B0403020202020204" pitchFamily="34" charset="0"/>
              </a:rPr>
              <a:t>Diabetes, Weight, High Blood Pressure</a:t>
            </a:r>
          </a:p>
          <a:p>
            <a:pPr marL="342900" indent="-342900">
              <a:spcAft>
                <a:spcPts val="12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CB02E"/>
                </a:solidFill>
                <a:latin typeface="Swis721 Lt BT" panose="020B0403020202020204" pitchFamily="34" charset="0"/>
              </a:rPr>
              <a:t>Behavioral Health</a:t>
            </a:r>
            <a:br>
              <a:rPr lang="en-US" sz="2000" dirty="0">
                <a:solidFill>
                  <a:srgbClr val="44A0D3"/>
                </a:solidFill>
                <a:latin typeface="Swis721 Lt BT" panose="020B0403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Swis721 Lt BT" panose="020B0403020202020204" pitchFamily="34" charset="0"/>
              </a:rPr>
              <a:t>Anxiety, Depression, Substance Abuse</a:t>
            </a:r>
          </a:p>
          <a:p>
            <a:pPr marL="342900" indent="-342900">
              <a:spcAft>
                <a:spcPts val="12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CB02E"/>
                </a:solidFill>
                <a:latin typeface="Swis721 Lt BT" panose="020B0403020202020204" pitchFamily="34" charset="0"/>
              </a:rPr>
              <a:t>Pharmacy</a:t>
            </a:r>
            <a:br>
              <a:rPr lang="en-US" sz="2000" dirty="0">
                <a:solidFill>
                  <a:srgbClr val="44A0D3"/>
                </a:solidFill>
                <a:latin typeface="Swis721 Lt BT" panose="020B0403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Swis721 Lt BT" panose="020B0403020202020204" pitchFamily="34" charset="0"/>
              </a:rPr>
              <a:t>Specialty, Retail and Provider-Delivered High-Cost Drugs</a:t>
            </a:r>
          </a:p>
          <a:p>
            <a:pPr marL="342900" indent="-342900">
              <a:spcAft>
                <a:spcPts val="12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CB02E"/>
                </a:solidFill>
                <a:latin typeface="Swis721 Lt BT" panose="020B0403020202020204" pitchFamily="34" charset="0"/>
              </a:rPr>
              <a:t>Complex Imaging</a:t>
            </a:r>
            <a:br>
              <a:rPr lang="en-US" dirty="0">
                <a:solidFill>
                  <a:srgbClr val="44A0D3"/>
                </a:solidFill>
                <a:latin typeface="Swis721 Lt BT" panose="020B0403020202020204" pitchFamily="34" charset="0"/>
              </a:rPr>
            </a:br>
            <a:r>
              <a:rPr lang="en-US" sz="1600" dirty="0">
                <a:solidFill>
                  <a:srgbClr val="000000"/>
                </a:solidFill>
                <a:latin typeface="Swis721 Lt BT" panose="020B0403020202020204" pitchFamily="34" charset="0"/>
              </a:rPr>
              <a:t>MRI, CT, PET</a:t>
            </a:r>
          </a:p>
          <a:p>
            <a:pPr marL="342900" indent="-342900">
              <a:spcAft>
                <a:spcPts val="12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CB02E"/>
                </a:solidFill>
                <a:latin typeface="Swis721 Lt BT" panose="020B0403020202020204" pitchFamily="34" charset="0"/>
              </a:rPr>
              <a:t>Second Opinions</a:t>
            </a:r>
            <a:endParaRPr lang="en-US" sz="2800" dirty="0">
              <a:solidFill>
                <a:srgbClr val="000000"/>
              </a:solidFill>
              <a:latin typeface="Swis721 Lt BT" panose="020B0403020202020204" pitchFamily="34" charset="0"/>
            </a:endParaRPr>
          </a:p>
          <a:p>
            <a:pPr marL="342900" indent="-342900">
              <a:spcAft>
                <a:spcPts val="1200"/>
              </a:spcAft>
              <a:buClr>
                <a:srgbClr val="44A0D3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CB02E"/>
                </a:solidFill>
                <a:latin typeface="Swis721 Lt BT" panose="020B0403020202020204" pitchFamily="34" charset="0"/>
              </a:rPr>
              <a:t>Centers of Excellence</a:t>
            </a:r>
            <a:endParaRPr lang="en-US" dirty="0">
              <a:solidFill>
                <a:srgbClr val="000000"/>
              </a:solidFill>
              <a:latin typeface="Swis721 Lt BT" panose="020B0403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B28D41-375E-4422-B508-584041A8D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3" y="6132071"/>
            <a:ext cx="1699009" cy="5170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9F0401-0962-4410-B3D0-1EF9C2F4D95C}"/>
              </a:ext>
            </a:extLst>
          </p:cNvPr>
          <p:cNvCxnSpPr>
            <a:cxnSpLocks/>
          </p:cNvCxnSpPr>
          <p:nvPr/>
        </p:nvCxnSpPr>
        <p:spPr>
          <a:xfrm>
            <a:off x="0" y="5950874"/>
            <a:ext cx="7719987" cy="0"/>
          </a:xfrm>
          <a:prstGeom prst="line">
            <a:avLst/>
          </a:prstGeom>
          <a:ln w="57150">
            <a:solidFill>
              <a:srgbClr val="ECB02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5237811-0FC7-4393-906D-19252ED65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97" y="5057440"/>
            <a:ext cx="349657" cy="1296830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D847D374-A23F-4254-A433-5E7900DFD528}"/>
              </a:ext>
            </a:extLst>
          </p:cNvPr>
          <p:cNvSpPr txBox="1">
            <a:spLocks/>
          </p:cNvSpPr>
          <p:nvPr/>
        </p:nvSpPr>
        <p:spPr>
          <a:xfrm>
            <a:off x="4468483" y="5998270"/>
            <a:ext cx="3660633" cy="357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/>
              <a:t>Your reward for healthy decisions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16BF58-E72E-43B5-AEE5-0DD36222714F}"/>
              </a:ext>
            </a:extLst>
          </p:cNvPr>
          <p:cNvSpPr/>
          <p:nvPr/>
        </p:nvSpPr>
        <p:spPr>
          <a:xfrm>
            <a:off x="573189" y="319737"/>
            <a:ext cx="8077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srgbClr val="ECB02E"/>
                </a:solidFill>
              </a:rPr>
              <a:t>HealthChoices Concerns for Members </a:t>
            </a:r>
          </a:p>
        </p:txBody>
      </p:sp>
    </p:spTree>
    <p:extLst>
      <p:ext uri="{BB962C8B-B14F-4D97-AF65-F5344CB8AC3E}">
        <p14:creationId xmlns:p14="http://schemas.microsoft.com/office/powerpoint/2010/main" val="4173467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44F320-C50F-4B71-A7D2-14C2089BF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3" y="6132071"/>
            <a:ext cx="1699009" cy="5170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C44C7C-7BA3-406D-ACD3-5EB42DE33FBE}"/>
              </a:ext>
            </a:extLst>
          </p:cNvPr>
          <p:cNvCxnSpPr>
            <a:cxnSpLocks/>
          </p:cNvCxnSpPr>
          <p:nvPr/>
        </p:nvCxnSpPr>
        <p:spPr>
          <a:xfrm>
            <a:off x="0" y="5950874"/>
            <a:ext cx="7719987" cy="0"/>
          </a:xfrm>
          <a:prstGeom prst="line">
            <a:avLst/>
          </a:prstGeom>
          <a:ln w="57150">
            <a:solidFill>
              <a:srgbClr val="ECB02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0050EF0-F655-4011-AB1F-1FC4F587E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97" y="5057440"/>
            <a:ext cx="349657" cy="129683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E294EBEF-222D-4126-BD9F-D62596B09F2B}"/>
              </a:ext>
            </a:extLst>
          </p:cNvPr>
          <p:cNvSpPr txBox="1">
            <a:spLocks/>
          </p:cNvSpPr>
          <p:nvPr/>
        </p:nvSpPr>
        <p:spPr>
          <a:xfrm>
            <a:off x="4468483" y="5998270"/>
            <a:ext cx="3660633" cy="357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/>
              <a:t>Your reward for healthy decisions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434DCA-8A82-4081-8743-0938DC2FE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25" y="1077335"/>
            <a:ext cx="8590863" cy="23109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6620D4-0575-468F-9404-B40ECCE547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06" y="4825844"/>
            <a:ext cx="819676" cy="95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34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26D524-5B2E-4012-971B-56F08E21E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3" y="6132071"/>
            <a:ext cx="1699009" cy="5170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7F420A-C23F-4E85-B0D2-FA42E2BCDE58}"/>
              </a:ext>
            </a:extLst>
          </p:cNvPr>
          <p:cNvCxnSpPr>
            <a:cxnSpLocks/>
          </p:cNvCxnSpPr>
          <p:nvPr/>
        </p:nvCxnSpPr>
        <p:spPr>
          <a:xfrm>
            <a:off x="0" y="5950874"/>
            <a:ext cx="7719987" cy="0"/>
          </a:xfrm>
          <a:prstGeom prst="line">
            <a:avLst/>
          </a:prstGeom>
          <a:ln w="57150">
            <a:solidFill>
              <a:srgbClr val="ECB02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97AC8E1-FA91-4C1C-BEF3-A7CC0EC7B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97" y="5057440"/>
            <a:ext cx="349657" cy="129683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350DC730-52A2-49F7-8F93-0510CA371A17}"/>
              </a:ext>
            </a:extLst>
          </p:cNvPr>
          <p:cNvSpPr txBox="1">
            <a:spLocks/>
          </p:cNvSpPr>
          <p:nvPr/>
        </p:nvSpPr>
        <p:spPr>
          <a:xfrm>
            <a:off x="4468483" y="5998270"/>
            <a:ext cx="3660633" cy="357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/>
              <a:t>Your reward for healthy decisions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2CE96-C92C-41AC-8A80-8C786C8CD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06" y="4825844"/>
            <a:ext cx="819676" cy="9548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59B30A-CCE3-432D-B5F6-3771BD5A2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8316"/>
            <a:ext cx="9149558" cy="252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60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wis721 Lt BT"/>
        <a:ea typeface=""/>
        <a:cs typeface=""/>
      </a:majorFont>
      <a:minorFont>
        <a:latin typeface="Swis721 Lt B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2283</TotalTime>
  <Words>622</Words>
  <Application>Microsoft Office PowerPoint</Application>
  <PresentationFormat>On-screen Show (4:3)</PresentationFormat>
  <Paragraphs>113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Swis721 Lt BT</vt:lpstr>
      <vt:lpstr>Wingdings</vt:lpstr>
      <vt:lpstr>Office Theme</vt:lpstr>
      <vt:lpstr>HealthChoices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AlliedUser</dc:creator>
  <cp:lastModifiedBy>AlliedUser</cp:lastModifiedBy>
  <cp:revision>64</cp:revision>
  <cp:lastPrinted>2019-02-08T15:46:40Z</cp:lastPrinted>
  <dcterms:created xsi:type="dcterms:W3CDTF">2019-01-23T14:44:39Z</dcterms:created>
  <dcterms:modified xsi:type="dcterms:W3CDTF">2019-02-11T21:58:29Z</dcterms:modified>
</cp:coreProperties>
</file>