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44"/>
  </p:notesMasterIdLst>
  <p:handoutMasterIdLst>
    <p:handoutMasterId r:id="rId45"/>
  </p:handoutMasterIdLst>
  <p:sldIdLst>
    <p:sldId id="662" r:id="rId2"/>
    <p:sldId id="663" r:id="rId3"/>
    <p:sldId id="256" r:id="rId4"/>
    <p:sldId id="510" r:id="rId5"/>
    <p:sldId id="651" r:id="rId6"/>
    <p:sldId id="652" r:id="rId7"/>
    <p:sldId id="371" r:id="rId8"/>
    <p:sldId id="512" r:id="rId9"/>
    <p:sldId id="447" r:id="rId10"/>
    <p:sldId id="486" r:id="rId11"/>
    <p:sldId id="465" r:id="rId12"/>
    <p:sldId id="658" r:id="rId13"/>
    <p:sldId id="513" r:id="rId14"/>
    <p:sldId id="621" r:id="rId15"/>
    <p:sldId id="635" r:id="rId16"/>
    <p:sldId id="399" r:id="rId17"/>
    <p:sldId id="488" r:id="rId18"/>
    <p:sldId id="498" r:id="rId19"/>
    <p:sldId id="520" r:id="rId20"/>
    <p:sldId id="499" r:id="rId21"/>
    <p:sldId id="454" r:id="rId22"/>
    <p:sldId id="490" r:id="rId23"/>
    <p:sldId id="489" r:id="rId24"/>
    <p:sldId id="503" r:id="rId25"/>
    <p:sldId id="504" r:id="rId26"/>
    <p:sldId id="505" r:id="rId27"/>
    <p:sldId id="501" r:id="rId28"/>
    <p:sldId id="622" r:id="rId29"/>
    <p:sldId id="508" r:id="rId30"/>
    <p:sldId id="507" r:id="rId31"/>
    <p:sldId id="500" r:id="rId32"/>
    <p:sldId id="301" r:id="rId33"/>
    <p:sldId id="519" r:id="rId34"/>
    <p:sldId id="515" r:id="rId35"/>
    <p:sldId id="302" r:id="rId36"/>
    <p:sldId id="303" r:id="rId37"/>
    <p:sldId id="506" r:id="rId38"/>
    <p:sldId id="661" r:id="rId39"/>
    <p:sldId id="659" r:id="rId40"/>
    <p:sldId id="660" r:id="rId41"/>
    <p:sldId id="664" r:id="rId42"/>
    <p:sldId id="665" r:id="rId43"/>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Calibri" charset="0"/>
        <a:ea typeface="+mn-ea"/>
        <a:cs typeface="+mn-cs"/>
      </a:defRPr>
    </a:lvl1pPr>
    <a:lvl2pPr marL="457200" algn="l" rtl="0" eaLnBrk="0" fontAlgn="base" hangingPunct="0">
      <a:spcBef>
        <a:spcPct val="0"/>
      </a:spcBef>
      <a:spcAft>
        <a:spcPct val="0"/>
      </a:spcAft>
      <a:defRPr kern="1200">
        <a:solidFill>
          <a:schemeClr val="tx1"/>
        </a:solidFill>
        <a:latin typeface="Calibri" charset="0"/>
        <a:ea typeface="+mn-ea"/>
        <a:cs typeface="+mn-cs"/>
      </a:defRPr>
    </a:lvl2pPr>
    <a:lvl3pPr marL="914400" algn="l" rtl="0" eaLnBrk="0" fontAlgn="base" hangingPunct="0">
      <a:spcBef>
        <a:spcPct val="0"/>
      </a:spcBef>
      <a:spcAft>
        <a:spcPct val="0"/>
      </a:spcAft>
      <a:defRPr kern="1200">
        <a:solidFill>
          <a:schemeClr val="tx1"/>
        </a:solidFill>
        <a:latin typeface="Calibri" charset="0"/>
        <a:ea typeface="+mn-ea"/>
        <a:cs typeface="+mn-cs"/>
      </a:defRPr>
    </a:lvl3pPr>
    <a:lvl4pPr marL="1371600" algn="l" rtl="0" eaLnBrk="0" fontAlgn="base" hangingPunct="0">
      <a:spcBef>
        <a:spcPct val="0"/>
      </a:spcBef>
      <a:spcAft>
        <a:spcPct val="0"/>
      </a:spcAft>
      <a:defRPr kern="1200">
        <a:solidFill>
          <a:schemeClr val="tx1"/>
        </a:solidFill>
        <a:latin typeface="Calibri" charset="0"/>
        <a:ea typeface="+mn-ea"/>
        <a:cs typeface="+mn-cs"/>
      </a:defRPr>
    </a:lvl4pPr>
    <a:lvl5pPr marL="1828800" algn="l" rtl="0" eaLnBrk="0" fontAlgn="base" hangingPunct="0">
      <a:spcBef>
        <a:spcPct val="0"/>
      </a:spcBef>
      <a:spcAft>
        <a:spcPct val="0"/>
      </a:spcAft>
      <a:defRPr kern="1200">
        <a:solidFill>
          <a:schemeClr val="tx1"/>
        </a:solidFill>
        <a:latin typeface="Calibri" charset="0"/>
        <a:ea typeface="+mn-ea"/>
        <a:cs typeface="+mn-cs"/>
      </a:defRPr>
    </a:lvl5pPr>
    <a:lvl6pPr marL="2286000" algn="l" defTabSz="914400" rtl="0" eaLnBrk="1" latinLnBrk="0" hangingPunct="1">
      <a:defRPr kern="1200">
        <a:solidFill>
          <a:schemeClr val="tx1"/>
        </a:solidFill>
        <a:latin typeface="Calibri" charset="0"/>
        <a:ea typeface="+mn-ea"/>
        <a:cs typeface="+mn-cs"/>
      </a:defRPr>
    </a:lvl6pPr>
    <a:lvl7pPr marL="2743200" algn="l" defTabSz="914400" rtl="0" eaLnBrk="1" latinLnBrk="0" hangingPunct="1">
      <a:defRPr kern="1200">
        <a:solidFill>
          <a:schemeClr val="tx1"/>
        </a:solidFill>
        <a:latin typeface="Calibri" charset="0"/>
        <a:ea typeface="+mn-ea"/>
        <a:cs typeface="+mn-cs"/>
      </a:defRPr>
    </a:lvl7pPr>
    <a:lvl8pPr marL="3200400" algn="l" defTabSz="914400" rtl="0" eaLnBrk="1" latinLnBrk="0" hangingPunct="1">
      <a:defRPr kern="1200">
        <a:solidFill>
          <a:schemeClr val="tx1"/>
        </a:solidFill>
        <a:latin typeface="Calibri" charset="0"/>
        <a:ea typeface="+mn-ea"/>
        <a:cs typeface="+mn-cs"/>
      </a:defRPr>
    </a:lvl8pPr>
    <a:lvl9pPr marL="3657600" algn="l" defTabSz="914400" rtl="0" eaLnBrk="1" latinLnBrk="0" hangingPunct="1">
      <a:defRPr kern="1200">
        <a:solidFill>
          <a:schemeClr val="tx1"/>
        </a:solidFill>
        <a:latin typeface="Calibri" charset="0"/>
        <a:ea typeface="+mn-ea"/>
        <a:cs typeface="+mn-cs"/>
      </a:defRPr>
    </a:lvl9pPr>
  </p:defaultTextStyle>
  <p:extLst>
    <p:ext uri="{521415D9-36F7-43E2-AB2F-B90AF26B5E84}">
      <p14:sectionLst xmlns:p14="http://schemas.microsoft.com/office/powerpoint/2010/main">
        <p14:section name="Title Slides" id="{841D3631-EA78-FF42-9785-2E12113AA784}">
          <p14:sldIdLst/>
        </p14:section>
        <p14:section name="Untitled Section" id="{C80A8382-0D56-B04C-8DBF-992C8A639DCD}">
          <p14:sldIdLst/>
        </p14:section>
        <p14:section name="Content Slides" id="{4FC32BE9-5EBB-EF49-B659-0C2069FA3F53}">
          <p14:sldIdLst>
            <p14:sldId id="662"/>
            <p14:sldId id="663"/>
            <p14:sldId id="256"/>
            <p14:sldId id="510"/>
            <p14:sldId id="651"/>
            <p14:sldId id="652"/>
            <p14:sldId id="371"/>
            <p14:sldId id="512"/>
            <p14:sldId id="447"/>
            <p14:sldId id="486"/>
            <p14:sldId id="465"/>
            <p14:sldId id="658"/>
            <p14:sldId id="513"/>
            <p14:sldId id="621"/>
            <p14:sldId id="635"/>
            <p14:sldId id="399"/>
            <p14:sldId id="488"/>
            <p14:sldId id="498"/>
            <p14:sldId id="520"/>
            <p14:sldId id="499"/>
            <p14:sldId id="454"/>
            <p14:sldId id="490"/>
            <p14:sldId id="489"/>
            <p14:sldId id="503"/>
            <p14:sldId id="504"/>
            <p14:sldId id="505"/>
            <p14:sldId id="501"/>
            <p14:sldId id="622"/>
            <p14:sldId id="508"/>
            <p14:sldId id="507"/>
            <p14:sldId id="500"/>
            <p14:sldId id="301"/>
            <p14:sldId id="519"/>
            <p14:sldId id="515"/>
            <p14:sldId id="302"/>
            <p14:sldId id="303"/>
            <p14:sldId id="506"/>
            <p14:sldId id="661"/>
            <p14:sldId id="659"/>
            <p14:sldId id="660"/>
            <p14:sldId id="664"/>
            <p14:sldId id="665"/>
          </p14:sldIdLst>
        </p14:section>
        <p14:section name="Multiple sections" id="{A4CB7E22-355A-2A4B-979A-353DEA383952}">
          <p14:sldIdLst/>
        </p14:section>
        <p14:section name="Full photo" id="{96A8B104-0EF4-1841-9184-A241A274132C}">
          <p14:sldIdLst/>
        </p14:section>
        <p14:section name="Resources" id="{E9E0A7B6-B965-2949-92F3-BD34D34DF722}">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2B6C8"/>
    <a:srgbClr val="3B3838"/>
    <a:srgbClr val="767171"/>
    <a:srgbClr val="C3B09A"/>
    <a:srgbClr val="F4C95E"/>
    <a:srgbClr val="F28537"/>
    <a:srgbClr val="3B6B9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225"/>
    <p:restoredTop sz="94741"/>
  </p:normalViewPr>
  <p:slideViewPr>
    <p:cSldViewPr snapToGrid="0" snapToObjects="1" showGuides="1">
      <p:cViewPr varScale="1">
        <p:scale>
          <a:sx n="102" d="100"/>
          <a:sy n="102" d="100"/>
        </p:scale>
        <p:origin x="1476" y="114"/>
      </p:cViewPr>
      <p:guideLst>
        <p:guide orient="horz" pos="2160"/>
        <p:guide pos="2880"/>
      </p:guideLst>
    </p:cSldViewPr>
  </p:slideViewPr>
  <p:notesTextViewPr>
    <p:cViewPr>
      <p:scale>
        <a:sx n="1" d="1"/>
        <a:sy n="1" d="1"/>
      </p:scale>
      <p:origin x="0" y="0"/>
    </p:cViewPr>
  </p:notesTextViewPr>
  <p:sorterViewPr>
    <p:cViewPr varScale="1">
      <p:scale>
        <a:sx n="100" d="100"/>
        <a:sy n="100" d="100"/>
      </p:scale>
      <p:origin x="0" y="0"/>
    </p:cViewPr>
  </p:sorterViewPr>
  <p:notesViewPr>
    <p:cSldViewPr snapToGrid="0" snapToObjects="1">
      <p:cViewPr varScale="1">
        <p:scale>
          <a:sx n="78" d="100"/>
          <a:sy n="78" d="100"/>
        </p:scale>
        <p:origin x="3678" y="9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1.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smtClean="0">
                <a:latin typeface="+mn-lt"/>
              </a:defRPr>
            </a:lvl1pPr>
          </a:lstStyle>
          <a:p>
            <a:pPr>
              <a:defRPr/>
            </a:pPr>
            <a:endParaRPr lang="en-US"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smtClean="0">
                <a:latin typeface="+mn-lt"/>
              </a:defRPr>
            </a:lvl1pPr>
          </a:lstStyle>
          <a:p>
            <a:pPr>
              <a:defRPr/>
            </a:pPr>
            <a:fld id="{EA43DE58-16B8-FA41-A9C8-4D730C15861A}" type="datetimeFigureOut">
              <a:rPr lang="en-US"/>
              <a:pPr>
                <a:defRPr/>
              </a:pPr>
              <a:t>5/14/2019</a:t>
            </a:fld>
            <a:endParaRPr lang="en-US"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smtClean="0">
                <a:latin typeface="+mn-lt"/>
              </a:defRPr>
            </a:lvl1pPr>
          </a:lstStyle>
          <a:p>
            <a:pPr>
              <a:defRPr/>
            </a:pPr>
            <a:endParaRPr lang="en-US"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smtClean="0">
                <a:latin typeface="+mn-lt"/>
              </a:defRPr>
            </a:lvl1pPr>
          </a:lstStyle>
          <a:p>
            <a:pPr>
              <a:defRPr/>
            </a:pPr>
            <a:fld id="{0CAF6965-24C2-E047-AC7C-3DDFE703C2AB}" type="slidenum">
              <a:rPr lang="en-US"/>
              <a:pPr>
                <a:defRPr/>
              </a:pPr>
              <a:t>‹#›</a:t>
            </a:fld>
            <a:endParaRPr lang="en-US" dirty="0"/>
          </a:p>
        </p:txBody>
      </p:sp>
    </p:spTree>
    <p:extLst>
      <p:ext uri="{BB962C8B-B14F-4D97-AF65-F5344CB8AC3E}">
        <p14:creationId xmlns:p14="http://schemas.microsoft.com/office/powerpoint/2010/main" val="221638774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smtClean="0">
                <a:latin typeface="+mn-lt"/>
              </a:defRPr>
            </a:lvl1pPr>
          </a:lstStyle>
          <a:p>
            <a:pPr>
              <a:defRPr/>
            </a:pPr>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smtClean="0">
                <a:latin typeface="+mn-lt"/>
              </a:defRPr>
            </a:lvl1pPr>
          </a:lstStyle>
          <a:p>
            <a:pPr>
              <a:defRPr/>
            </a:pPr>
            <a:fld id="{F6F4FB5B-B705-E041-B237-8808B551A3E7}" type="datetimeFigureOut">
              <a:rPr lang="en-US"/>
              <a:pPr>
                <a:defRPr/>
              </a:pPr>
              <a:t>5/14/2019</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smtClean="0">
                <a:latin typeface="+mn-lt"/>
              </a:defRPr>
            </a:lvl1pPr>
          </a:lstStyle>
          <a:p>
            <a:pPr>
              <a:defRPr/>
            </a:pPr>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smtClean="0">
                <a:latin typeface="+mn-lt"/>
              </a:defRPr>
            </a:lvl1pPr>
          </a:lstStyle>
          <a:p>
            <a:pPr>
              <a:defRPr/>
            </a:pPr>
            <a:fld id="{B4F316F8-1163-4D4B-A11B-0AE096B0F301}" type="slidenum">
              <a:rPr lang="en-US"/>
              <a:pPr>
                <a:defRPr/>
              </a:pPr>
              <a:t>‹#›</a:t>
            </a:fld>
            <a:endParaRPr lang="en-US" dirty="0"/>
          </a:p>
        </p:txBody>
      </p:sp>
    </p:spTree>
    <p:extLst>
      <p:ext uri="{BB962C8B-B14F-4D97-AF65-F5344CB8AC3E}">
        <p14:creationId xmlns:p14="http://schemas.microsoft.com/office/powerpoint/2010/main" val="86710743"/>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4082E7E-CEB1-2143-9BFC-C14AE1535E1E}" type="slidenum">
              <a:rPr lang="en-US" smtClean="0"/>
              <a:t>7</a:t>
            </a:fld>
            <a:endParaRPr lang="en-US"/>
          </a:p>
        </p:txBody>
      </p:sp>
    </p:spTree>
    <p:extLst>
      <p:ext uri="{BB962C8B-B14F-4D97-AF65-F5344CB8AC3E}">
        <p14:creationId xmlns:p14="http://schemas.microsoft.com/office/powerpoint/2010/main" val="11696540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Open Access network is based on reference based pricing.  Client receives an id card.  The id card has the reimbursement on the card and a benefit fit verification number for providers to call to get benefit information.  Claims are filed just like they would be with a network plan.  They are sent to our administrator, Allied National to be repriced.  Claims are repriced based on the Reference Based Pricing amount which equates to about a 60% discount.   We offer a NO BALANCE BILL Guarantee.  If the insured receives a balance bill from their provider they can send the bill to Allied who uses a third party to negotiate with the doctor the balance bill.  Any additional negotiated rate will be paid by Pivot.  The insured will not be responsible for balance bill portion.  </a:t>
            </a:r>
          </a:p>
        </p:txBody>
      </p:sp>
      <p:sp>
        <p:nvSpPr>
          <p:cNvPr id="4" name="Slide Number Placeholder 3"/>
          <p:cNvSpPr>
            <a:spLocks noGrp="1"/>
          </p:cNvSpPr>
          <p:nvPr>
            <p:ph type="sldNum" sz="quarter" idx="5"/>
          </p:nvPr>
        </p:nvSpPr>
        <p:spPr/>
        <p:txBody>
          <a:bodyPr/>
          <a:lstStyle/>
          <a:p>
            <a:pPr>
              <a:defRPr/>
            </a:pPr>
            <a:fld id="{B4F316F8-1163-4D4B-A11B-0AE096B0F301}" type="slidenum">
              <a:rPr lang="en-US" smtClean="0"/>
              <a:pPr>
                <a:defRPr/>
              </a:pPr>
              <a:t>9</a:t>
            </a:fld>
            <a:endParaRPr lang="en-US" dirty="0"/>
          </a:p>
        </p:txBody>
      </p:sp>
    </p:spTree>
    <p:extLst>
      <p:ext uri="{BB962C8B-B14F-4D97-AF65-F5344CB8AC3E}">
        <p14:creationId xmlns:p14="http://schemas.microsoft.com/office/powerpoint/2010/main" val="22659816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Duration options by state availability/. This chart is subject to change.  </a:t>
            </a:r>
          </a:p>
        </p:txBody>
      </p:sp>
      <p:sp>
        <p:nvSpPr>
          <p:cNvPr id="4" name="Slide Number Placeholder 3"/>
          <p:cNvSpPr>
            <a:spLocks noGrp="1"/>
          </p:cNvSpPr>
          <p:nvPr>
            <p:ph type="sldNum" sz="quarter" idx="5"/>
          </p:nvPr>
        </p:nvSpPr>
        <p:spPr/>
        <p:txBody>
          <a:bodyPr/>
          <a:lstStyle/>
          <a:p>
            <a:pPr>
              <a:defRPr/>
            </a:pPr>
            <a:fld id="{B4F316F8-1163-4D4B-A11B-0AE096B0F301}" type="slidenum">
              <a:rPr lang="en-US" smtClean="0"/>
              <a:pPr>
                <a:defRPr/>
              </a:pPr>
              <a:t>11</a:t>
            </a:fld>
            <a:endParaRPr lang="en-US" dirty="0"/>
          </a:p>
        </p:txBody>
      </p:sp>
    </p:spTree>
    <p:extLst>
      <p:ext uri="{BB962C8B-B14F-4D97-AF65-F5344CB8AC3E}">
        <p14:creationId xmlns:p14="http://schemas.microsoft.com/office/powerpoint/2010/main" val="233809887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mom">
    <p:spTree>
      <p:nvGrpSpPr>
        <p:cNvPr id="1" name=""/>
        <p:cNvGrpSpPr/>
        <p:nvPr/>
      </p:nvGrpSpPr>
      <p:grpSpPr>
        <a:xfrm>
          <a:off x="0" y="0"/>
          <a:ext cx="0" cy="0"/>
          <a:chOff x="0" y="0"/>
          <a:chExt cx="0" cy="0"/>
        </a:xfrm>
      </p:grpSpPr>
      <p:cxnSp>
        <p:nvCxnSpPr>
          <p:cNvPr id="4" name="Straight Connector 3"/>
          <p:cNvCxnSpPr/>
          <p:nvPr userDrawn="1"/>
        </p:nvCxnSpPr>
        <p:spPr>
          <a:xfrm flipV="1">
            <a:off x="0" y="5653088"/>
            <a:ext cx="9144000" cy="17462"/>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15" name="Title 1"/>
          <p:cNvSpPr>
            <a:spLocks noGrp="1"/>
          </p:cNvSpPr>
          <p:nvPr>
            <p:ph type="title"/>
          </p:nvPr>
        </p:nvSpPr>
        <p:spPr>
          <a:xfrm>
            <a:off x="327656" y="4680962"/>
            <a:ext cx="8488680" cy="863657"/>
          </a:xfrm>
        </p:spPr>
        <p:txBody>
          <a:bodyPr/>
          <a:lstStyle>
            <a:lvl1pPr algn="ctr">
              <a:defRPr>
                <a:solidFill>
                  <a:srgbClr val="3B3838"/>
                </a:solidFill>
              </a:defRPr>
            </a:lvl1pPr>
          </a:lstStyle>
          <a:p>
            <a:r>
              <a:rPr lang="en-US"/>
              <a:t>Click to edit Master title style</a:t>
            </a:r>
            <a:endParaRPr lang="en-US" dirty="0"/>
          </a:p>
        </p:txBody>
      </p:sp>
      <p:sp>
        <p:nvSpPr>
          <p:cNvPr id="21" name="Text Placeholder 2"/>
          <p:cNvSpPr>
            <a:spLocks noGrp="1"/>
          </p:cNvSpPr>
          <p:nvPr>
            <p:ph type="body" idx="1"/>
          </p:nvPr>
        </p:nvSpPr>
        <p:spPr>
          <a:xfrm>
            <a:off x="2978898" y="5775325"/>
            <a:ext cx="3186196" cy="346935"/>
          </a:xfrm>
        </p:spPr>
        <p:txBody>
          <a:bodyPr/>
          <a:lstStyle>
            <a:lvl1pPr marL="0" indent="0" algn="ctr">
              <a:buNone/>
              <a:defRPr sz="1800">
                <a:solidFill>
                  <a:srgbClr val="767171"/>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22" name="Text Placeholder 2"/>
          <p:cNvSpPr>
            <a:spLocks noGrp="1"/>
          </p:cNvSpPr>
          <p:nvPr>
            <p:ph type="body" idx="11" hasCustomPrompt="1"/>
          </p:nvPr>
        </p:nvSpPr>
        <p:spPr>
          <a:xfrm>
            <a:off x="2978902" y="6131460"/>
            <a:ext cx="3186196" cy="346935"/>
          </a:xfrm>
        </p:spPr>
        <p:txBody>
          <a:bodyPr/>
          <a:lstStyle>
            <a:lvl1pPr marL="0" indent="0" algn="ctr">
              <a:buNone/>
              <a:defRPr sz="1400">
                <a:solidFill>
                  <a:schemeClr val="bg2">
                    <a:lumMod val="50000"/>
                  </a:schemeClr>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00 | 00 | 0000</a:t>
            </a:r>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 y="493"/>
            <a:ext cx="9144000" cy="4572000"/>
          </a:xfrm>
          <a:prstGeom prst="rect">
            <a:avLst/>
          </a:prstGeom>
        </p:spPr>
      </p:pic>
    </p:spTree>
    <p:extLst>
      <p:ext uri="{BB962C8B-B14F-4D97-AF65-F5344CB8AC3E}">
        <p14:creationId xmlns:p14="http://schemas.microsoft.com/office/powerpoint/2010/main" val="12924587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5_Comparison">
    <p:spTree>
      <p:nvGrpSpPr>
        <p:cNvPr id="1" name=""/>
        <p:cNvGrpSpPr/>
        <p:nvPr/>
      </p:nvGrpSpPr>
      <p:grpSpPr>
        <a:xfrm>
          <a:off x="0" y="0"/>
          <a:ext cx="0" cy="0"/>
          <a:chOff x="0" y="0"/>
          <a:chExt cx="0" cy="0"/>
        </a:xfrm>
      </p:grpSpPr>
      <p:sp>
        <p:nvSpPr>
          <p:cNvPr id="6" name="Rectangle 5"/>
          <p:cNvSpPr/>
          <p:nvPr userDrawn="1"/>
        </p:nvSpPr>
        <p:spPr>
          <a:xfrm>
            <a:off x="0" y="0"/>
            <a:ext cx="9144000" cy="6546850"/>
          </a:xfrm>
          <a:prstGeom prst="rect">
            <a:avLst/>
          </a:prstGeom>
          <a:solidFill>
            <a:srgbClr val="3B6B90">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3B6B90"/>
                </a:solidFill>
              </a:rPr>
              <a:t> </a:t>
            </a:r>
          </a:p>
        </p:txBody>
      </p:sp>
      <p:sp>
        <p:nvSpPr>
          <p:cNvPr id="2" name="Title 1"/>
          <p:cNvSpPr>
            <a:spLocks noGrp="1"/>
          </p:cNvSpPr>
          <p:nvPr>
            <p:ph type="title"/>
          </p:nvPr>
        </p:nvSpPr>
        <p:spPr>
          <a:xfrm>
            <a:off x="317714" y="217895"/>
            <a:ext cx="8516319" cy="1325563"/>
          </a:xfrm>
        </p:spPr>
        <p:txBody>
          <a:bodyPr/>
          <a:lstStyle/>
          <a:p>
            <a:r>
              <a:rPr lang="en-US"/>
              <a:t>Click to edit Master title style</a:t>
            </a:r>
            <a:endParaRPr lang="en-US" dirty="0"/>
          </a:p>
        </p:txBody>
      </p:sp>
      <p:sp>
        <p:nvSpPr>
          <p:cNvPr id="4" name="Content Placeholder 3"/>
          <p:cNvSpPr>
            <a:spLocks noGrp="1"/>
          </p:cNvSpPr>
          <p:nvPr>
            <p:ph sz="half" idx="2"/>
          </p:nvPr>
        </p:nvSpPr>
        <p:spPr>
          <a:xfrm>
            <a:off x="317715" y="1601439"/>
            <a:ext cx="8516318" cy="480711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8"/>
          <p:cNvSpPr>
            <a:spLocks noGrp="1"/>
          </p:cNvSpPr>
          <p:nvPr>
            <p:ph type="sldNum" sz="quarter" idx="12"/>
          </p:nvPr>
        </p:nvSpPr>
        <p:spPr>
          <a:xfrm>
            <a:off x="8426370" y="6546850"/>
            <a:ext cx="717630" cy="311150"/>
          </a:xfrm>
          <a:prstGeom prst="rect">
            <a:avLst/>
          </a:prstGeom>
        </p:spPr>
        <p:txBody>
          <a:bodyPr/>
          <a:lstStyle>
            <a:lvl1pPr>
              <a:defRPr/>
            </a:lvl1pPr>
          </a:lstStyle>
          <a:p>
            <a:pPr>
              <a:defRPr/>
            </a:pPr>
            <a:fld id="{A8FD9729-9FCD-B04F-AC9A-8DED09EBC999}" type="slidenum">
              <a:rPr lang="en-US"/>
              <a:pPr>
                <a:defRPr/>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wo Content-blue-bar">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4572000"/>
          </a:xfrm>
          <a:prstGeom prst="rect">
            <a:avLst/>
          </a:prstGeom>
        </p:spPr>
      </p:pic>
      <p:sp>
        <p:nvSpPr>
          <p:cNvPr id="3" name="Content Placeholder 2"/>
          <p:cNvSpPr>
            <a:spLocks noGrp="1"/>
          </p:cNvSpPr>
          <p:nvPr>
            <p:ph sz="half" idx="1"/>
          </p:nvPr>
        </p:nvSpPr>
        <p:spPr>
          <a:xfrm>
            <a:off x="325464" y="1825625"/>
            <a:ext cx="4006312" cy="458292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804475" y="1825625"/>
            <a:ext cx="4037307" cy="458292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p:cNvSpPr>
            <a:spLocks noGrp="1"/>
          </p:cNvSpPr>
          <p:nvPr>
            <p:ph type="sldNum" sz="quarter" idx="12"/>
          </p:nvPr>
        </p:nvSpPr>
        <p:spPr>
          <a:xfrm>
            <a:off x="8426370" y="6546850"/>
            <a:ext cx="717630" cy="311150"/>
          </a:xfrm>
          <a:prstGeom prst="rect">
            <a:avLst/>
          </a:prstGeom>
        </p:spPr>
        <p:txBody>
          <a:bodyPr/>
          <a:lstStyle>
            <a:lvl1pPr>
              <a:defRPr/>
            </a:lvl1pPr>
          </a:lstStyle>
          <a:p>
            <a:pPr>
              <a:defRPr/>
            </a:pPr>
            <a:fld id="{050B795C-60B9-0B4F-9913-F18B5D8133AD}" type="slidenum">
              <a:rPr lang="en-US"/>
              <a:pPr>
                <a:defRPr/>
              </a:pPr>
              <a:t>‹#›</a:t>
            </a:fld>
            <a:endParaRPr lang="en-US" dirty="0"/>
          </a:p>
        </p:txBody>
      </p:sp>
      <p:sp>
        <p:nvSpPr>
          <p:cNvPr id="8" name="Title 1"/>
          <p:cNvSpPr>
            <a:spLocks noGrp="1"/>
          </p:cNvSpPr>
          <p:nvPr>
            <p:ph type="title"/>
          </p:nvPr>
        </p:nvSpPr>
        <p:spPr>
          <a:xfrm>
            <a:off x="325464" y="365126"/>
            <a:ext cx="8516319" cy="1325563"/>
          </a:xfrm>
        </p:spPr>
        <p:txBody>
          <a:bodyPr/>
          <a:lstStyle/>
          <a:p>
            <a:r>
              <a:rPr lang="en-US"/>
              <a:t>Click to edit Master title style</a:t>
            </a:r>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17715" y="248892"/>
            <a:ext cx="8508570" cy="1195010"/>
          </a:xfrm>
        </p:spPr>
        <p:txBody>
          <a:bodyPr/>
          <a:lstStyle/>
          <a:p>
            <a:r>
              <a:rPr lang="en-US"/>
              <a:t>Click to edit Master title style</a:t>
            </a:r>
            <a:endParaRPr lang="en-US" dirty="0"/>
          </a:p>
        </p:txBody>
      </p:sp>
      <p:sp>
        <p:nvSpPr>
          <p:cNvPr id="4" name="Content Placeholder 3"/>
          <p:cNvSpPr>
            <a:spLocks noGrp="1"/>
          </p:cNvSpPr>
          <p:nvPr>
            <p:ph sz="half" idx="2"/>
          </p:nvPr>
        </p:nvSpPr>
        <p:spPr>
          <a:xfrm>
            <a:off x="317715" y="1574455"/>
            <a:ext cx="4029560" cy="484184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4"/>
          </p:nvPr>
        </p:nvSpPr>
        <p:spPr>
          <a:xfrm>
            <a:off x="4804474" y="1574454"/>
            <a:ext cx="4130299" cy="484184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8"/>
          <p:cNvSpPr>
            <a:spLocks noGrp="1"/>
          </p:cNvSpPr>
          <p:nvPr>
            <p:ph type="sldNum" sz="quarter" idx="12"/>
          </p:nvPr>
        </p:nvSpPr>
        <p:spPr>
          <a:xfrm>
            <a:off x="8426370" y="6546850"/>
            <a:ext cx="717630" cy="311150"/>
          </a:xfrm>
          <a:prstGeom prst="rect">
            <a:avLst/>
          </a:prstGeom>
        </p:spPr>
        <p:txBody>
          <a:bodyPr/>
          <a:lstStyle>
            <a:lvl1pPr>
              <a:defRPr/>
            </a:lvl1pPr>
          </a:lstStyle>
          <a:p>
            <a:pPr>
              <a:defRPr/>
            </a:pPr>
            <a:fld id="{A8FD9729-9FCD-B04F-AC9A-8DED09EBC999}" type="slidenum">
              <a:rPr lang="en-US"/>
              <a:pPr>
                <a:defRPr/>
              </a:pPr>
              <a:t>‹#›</a:t>
            </a:fld>
            <a:endParaRPr lang="en-US" dirty="0"/>
          </a:p>
        </p:txBody>
      </p:sp>
    </p:spTree>
    <p:extLst>
      <p:ext uri="{BB962C8B-B14F-4D97-AF65-F5344CB8AC3E}">
        <p14:creationId xmlns:p14="http://schemas.microsoft.com/office/powerpoint/2010/main" val="5596552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33214" y="248643"/>
            <a:ext cx="8508569" cy="885427"/>
          </a:xfrm>
        </p:spPr>
        <p:txBody>
          <a:bodyPr/>
          <a:lstStyle/>
          <a:p>
            <a:r>
              <a:rPr lang="en-US"/>
              <a:t>Click to edit Master title style</a:t>
            </a:r>
            <a:endParaRPr lang="en-US" dirty="0"/>
          </a:p>
        </p:txBody>
      </p:sp>
      <p:sp>
        <p:nvSpPr>
          <p:cNvPr id="5" name="Slide Number Placeholder 4"/>
          <p:cNvSpPr>
            <a:spLocks noGrp="1"/>
          </p:cNvSpPr>
          <p:nvPr>
            <p:ph type="sldNum" sz="quarter" idx="12"/>
          </p:nvPr>
        </p:nvSpPr>
        <p:spPr>
          <a:xfrm>
            <a:off x="8426370" y="6546850"/>
            <a:ext cx="717630" cy="311150"/>
          </a:xfrm>
          <a:prstGeom prst="rect">
            <a:avLst/>
          </a:prstGeom>
        </p:spPr>
        <p:txBody>
          <a:bodyPr/>
          <a:lstStyle>
            <a:lvl1pPr>
              <a:defRPr/>
            </a:lvl1pPr>
          </a:lstStyle>
          <a:p>
            <a:pPr>
              <a:defRPr/>
            </a:pPr>
            <a:fld id="{CB2B5859-B8A3-DE41-843E-F8674EC25605}" type="slidenum">
              <a:rPr lang="en-US"/>
              <a:pPr>
                <a:defRPr/>
              </a:pPr>
              <a:t>‹#›</a:t>
            </a:fld>
            <a:endParaRPr lang="en-US" dirty="0"/>
          </a:p>
        </p:txBody>
      </p:sp>
      <p:sp>
        <p:nvSpPr>
          <p:cNvPr id="6" name="Text Placeholder 2"/>
          <p:cNvSpPr>
            <a:spLocks noGrp="1"/>
          </p:cNvSpPr>
          <p:nvPr>
            <p:ph type="body" idx="1" hasCustomPrompt="1"/>
          </p:nvPr>
        </p:nvSpPr>
        <p:spPr>
          <a:xfrm>
            <a:off x="349682" y="3993734"/>
            <a:ext cx="1714500" cy="2219324"/>
          </a:xfrm>
        </p:spPr>
        <p:txBody>
          <a:bodyPr/>
          <a:lstStyle>
            <a:lvl1pPr marL="0" indent="0" algn="l">
              <a:buNone/>
              <a:defRPr lang="en-US" sz="1800" b="0" i="0" baseline="0" smtClean="0">
                <a:effectLs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Lorem ipsum dolor sit amet, consectetuer adipiscing elit. Maecenas porttitor </a:t>
            </a:r>
            <a:r>
              <a:rPr lang="en-US" dirty="0" err="1"/>
              <a:t>congue</a:t>
            </a:r>
            <a:r>
              <a:rPr lang="en-US" dirty="0"/>
              <a:t> </a:t>
            </a:r>
            <a:r>
              <a:rPr lang="en-US" dirty="0" err="1"/>
              <a:t>massafusce</a:t>
            </a:r>
            <a:r>
              <a:rPr lang="en-US" dirty="0"/>
              <a:t> </a:t>
            </a:r>
            <a:r>
              <a:rPr lang="en-US" dirty="0" err="1"/>
              <a:t>posure</a:t>
            </a:r>
            <a:r>
              <a:rPr lang="en-US" dirty="0"/>
              <a:t>, magna. </a:t>
            </a:r>
          </a:p>
        </p:txBody>
      </p:sp>
      <p:sp>
        <p:nvSpPr>
          <p:cNvPr id="7" name="Text Placeholder 2"/>
          <p:cNvSpPr>
            <a:spLocks noGrp="1"/>
          </p:cNvSpPr>
          <p:nvPr>
            <p:ph type="body" idx="13" hasCustomPrompt="1"/>
          </p:nvPr>
        </p:nvSpPr>
        <p:spPr>
          <a:xfrm>
            <a:off x="349682" y="3360539"/>
            <a:ext cx="1714500" cy="400050"/>
          </a:xfrm>
        </p:spPr>
        <p:txBody>
          <a:bodyPr/>
          <a:lstStyle>
            <a:lvl1pPr marL="0" indent="0" algn="ctr">
              <a:buNone/>
              <a:defRPr lang="en-US" sz="2000" b="0" i="0" cap="all" baseline="0" smtClean="0">
                <a:effectLst/>
                <a:latin typeface="+mn-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ADD TEXT</a:t>
            </a:r>
          </a:p>
        </p:txBody>
      </p:sp>
      <p:sp>
        <p:nvSpPr>
          <p:cNvPr id="14" name="Picture Placeholder 13"/>
          <p:cNvSpPr>
            <a:spLocks noGrp="1"/>
          </p:cNvSpPr>
          <p:nvPr>
            <p:ph type="pic" sz="quarter" idx="14" hasCustomPrompt="1"/>
          </p:nvPr>
        </p:nvSpPr>
        <p:spPr>
          <a:xfrm>
            <a:off x="325870" y="1366242"/>
            <a:ext cx="1762125" cy="1819275"/>
          </a:xfrm>
          <a:prstGeom prst="ellipse">
            <a:avLst/>
          </a:prstGeom>
        </p:spPr>
        <p:txBody>
          <a:bodyPr/>
          <a:lstStyle>
            <a:lvl1pPr>
              <a:defRPr sz="1600"/>
            </a:lvl1pPr>
          </a:lstStyle>
          <a:p>
            <a:r>
              <a:rPr lang="en-US" dirty="0"/>
              <a:t>Add picture</a:t>
            </a:r>
          </a:p>
        </p:txBody>
      </p:sp>
      <p:sp>
        <p:nvSpPr>
          <p:cNvPr id="18" name="Text Placeholder 2"/>
          <p:cNvSpPr>
            <a:spLocks noGrp="1"/>
          </p:cNvSpPr>
          <p:nvPr>
            <p:ph type="body" idx="15" hasCustomPrompt="1"/>
          </p:nvPr>
        </p:nvSpPr>
        <p:spPr>
          <a:xfrm>
            <a:off x="2616040" y="3993734"/>
            <a:ext cx="1714500" cy="2219324"/>
          </a:xfrm>
        </p:spPr>
        <p:txBody>
          <a:bodyPr/>
          <a:lstStyle>
            <a:lvl1pPr marL="0" marR="0" indent="0" algn="l" defTabSz="914400" rtl="0" eaLnBrk="1" fontAlgn="base" latinLnBrk="0" hangingPunct="1">
              <a:lnSpc>
                <a:spcPct val="90000"/>
              </a:lnSpc>
              <a:spcBef>
                <a:spcPts val="1000"/>
              </a:spcBef>
              <a:spcAft>
                <a:spcPct val="0"/>
              </a:spcAft>
              <a:buClrTx/>
              <a:buSzTx/>
              <a:buFontTx/>
              <a:buNone/>
              <a:tabLst/>
              <a:defRPr lang="en-US" sz="1800" b="0" i="0" baseline="0" smtClean="0">
                <a:effectLs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marL="0" marR="0" lvl="0" indent="0" algn="l" defTabSz="914400" rtl="0" eaLnBrk="1" fontAlgn="base" latinLnBrk="0" hangingPunct="1">
              <a:lnSpc>
                <a:spcPct val="90000"/>
              </a:lnSpc>
              <a:spcBef>
                <a:spcPts val="1000"/>
              </a:spcBef>
              <a:spcAft>
                <a:spcPct val="0"/>
              </a:spcAft>
              <a:buClrTx/>
              <a:buSzTx/>
              <a:buFontTx/>
              <a:buNone/>
              <a:tabLst/>
              <a:defRPr/>
            </a:pPr>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Maecenas </a:t>
            </a:r>
            <a:r>
              <a:rPr lang="en-US" dirty="0" err="1"/>
              <a:t>porttitor</a:t>
            </a:r>
            <a:r>
              <a:rPr lang="en-US" dirty="0"/>
              <a:t> </a:t>
            </a:r>
            <a:r>
              <a:rPr lang="en-US" dirty="0" err="1"/>
              <a:t>congue</a:t>
            </a:r>
            <a:r>
              <a:rPr lang="en-US" dirty="0"/>
              <a:t> </a:t>
            </a:r>
            <a:r>
              <a:rPr lang="en-US" dirty="0" err="1"/>
              <a:t>massafusce</a:t>
            </a:r>
            <a:r>
              <a:rPr lang="en-US" dirty="0"/>
              <a:t> </a:t>
            </a:r>
            <a:r>
              <a:rPr lang="en-US" dirty="0" err="1"/>
              <a:t>posure</a:t>
            </a:r>
            <a:r>
              <a:rPr lang="en-US" dirty="0"/>
              <a:t>, magna. </a:t>
            </a:r>
          </a:p>
        </p:txBody>
      </p:sp>
      <p:sp>
        <p:nvSpPr>
          <p:cNvPr id="19" name="Text Placeholder 2"/>
          <p:cNvSpPr>
            <a:spLocks noGrp="1"/>
          </p:cNvSpPr>
          <p:nvPr>
            <p:ph type="body" idx="16" hasCustomPrompt="1"/>
          </p:nvPr>
        </p:nvSpPr>
        <p:spPr>
          <a:xfrm>
            <a:off x="2616040" y="3360539"/>
            <a:ext cx="1714500" cy="400050"/>
          </a:xfrm>
        </p:spPr>
        <p:txBody>
          <a:bodyPr/>
          <a:lstStyle>
            <a:lvl1pPr marL="0" indent="0" algn="ctr">
              <a:buNone/>
              <a:defRPr lang="en-US" sz="2000" b="0" i="0" cap="all" baseline="0" smtClean="0">
                <a:effectLst/>
                <a:latin typeface="+mn-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ADD TEXT</a:t>
            </a:r>
          </a:p>
        </p:txBody>
      </p:sp>
      <p:sp>
        <p:nvSpPr>
          <p:cNvPr id="20" name="Picture Placeholder 13"/>
          <p:cNvSpPr>
            <a:spLocks noGrp="1"/>
          </p:cNvSpPr>
          <p:nvPr>
            <p:ph type="pic" sz="quarter" idx="17" hasCustomPrompt="1"/>
          </p:nvPr>
        </p:nvSpPr>
        <p:spPr>
          <a:xfrm>
            <a:off x="2592228" y="1366242"/>
            <a:ext cx="1762125" cy="1819275"/>
          </a:xfrm>
          <a:prstGeom prst="ellipse">
            <a:avLst/>
          </a:prstGeom>
        </p:spPr>
        <p:txBody>
          <a:bodyPr/>
          <a:lstStyle>
            <a:lvl1pPr>
              <a:defRPr sz="1600"/>
            </a:lvl1pPr>
          </a:lstStyle>
          <a:p>
            <a:r>
              <a:rPr lang="en-US" dirty="0"/>
              <a:t>Add picture</a:t>
            </a:r>
          </a:p>
        </p:txBody>
      </p:sp>
      <p:sp>
        <p:nvSpPr>
          <p:cNvPr id="21" name="Text Placeholder 2"/>
          <p:cNvSpPr>
            <a:spLocks noGrp="1"/>
          </p:cNvSpPr>
          <p:nvPr>
            <p:ph type="body" idx="18" hasCustomPrompt="1"/>
          </p:nvPr>
        </p:nvSpPr>
        <p:spPr>
          <a:xfrm>
            <a:off x="4870045" y="3993734"/>
            <a:ext cx="1714500" cy="2219324"/>
          </a:xfrm>
        </p:spPr>
        <p:txBody>
          <a:bodyPr/>
          <a:lstStyle>
            <a:lvl1pPr marL="0" indent="0" algn="l">
              <a:buNone/>
              <a:defRPr lang="en-US" sz="1800" b="0" i="0" baseline="0" smtClean="0">
                <a:effectLs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Lorem ipsum dolor sit amet, consectetuer adipiscing elit. Maecenas porttitor </a:t>
            </a:r>
            <a:r>
              <a:rPr lang="en-US" dirty="0" err="1"/>
              <a:t>congue</a:t>
            </a:r>
            <a:r>
              <a:rPr lang="en-US" dirty="0"/>
              <a:t> </a:t>
            </a:r>
            <a:r>
              <a:rPr lang="en-US" dirty="0" err="1"/>
              <a:t>massafusce</a:t>
            </a:r>
            <a:r>
              <a:rPr lang="en-US" dirty="0"/>
              <a:t> </a:t>
            </a:r>
            <a:r>
              <a:rPr lang="en-US" dirty="0" err="1"/>
              <a:t>posure</a:t>
            </a:r>
            <a:r>
              <a:rPr lang="en-US" dirty="0"/>
              <a:t>, magna. </a:t>
            </a:r>
          </a:p>
        </p:txBody>
      </p:sp>
      <p:sp>
        <p:nvSpPr>
          <p:cNvPr id="22" name="Text Placeholder 2"/>
          <p:cNvSpPr>
            <a:spLocks noGrp="1"/>
          </p:cNvSpPr>
          <p:nvPr>
            <p:ph type="body" idx="19" hasCustomPrompt="1"/>
          </p:nvPr>
        </p:nvSpPr>
        <p:spPr>
          <a:xfrm>
            <a:off x="4870045" y="3360539"/>
            <a:ext cx="1714500" cy="400050"/>
          </a:xfrm>
        </p:spPr>
        <p:txBody>
          <a:bodyPr/>
          <a:lstStyle>
            <a:lvl1pPr marL="0" indent="0" algn="ctr">
              <a:buNone/>
              <a:defRPr lang="en-US" sz="2000" b="0" i="0" cap="all" baseline="0" smtClean="0">
                <a:effectLst/>
                <a:latin typeface="+mn-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ADD TEXT</a:t>
            </a:r>
          </a:p>
        </p:txBody>
      </p:sp>
      <p:sp>
        <p:nvSpPr>
          <p:cNvPr id="23" name="Picture Placeholder 13"/>
          <p:cNvSpPr>
            <a:spLocks noGrp="1"/>
          </p:cNvSpPr>
          <p:nvPr>
            <p:ph type="pic" sz="quarter" idx="20" hasCustomPrompt="1"/>
          </p:nvPr>
        </p:nvSpPr>
        <p:spPr>
          <a:xfrm>
            <a:off x="4846233" y="1366242"/>
            <a:ext cx="1762125" cy="1819275"/>
          </a:xfrm>
          <a:prstGeom prst="ellipse">
            <a:avLst/>
          </a:prstGeom>
        </p:spPr>
        <p:txBody>
          <a:bodyPr/>
          <a:lstStyle>
            <a:lvl1pPr>
              <a:defRPr sz="1600"/>
            </a:lvl1pPr>
          </a:lstStyle>
          <a:p>
            <a:r>
              <a:rPr lang="en-US" dirty="0"/>
              <a:t>Add picture</a:t>
            </a:r>
          </a:p>
        </p:txBody>
      </p:sp>
      <p:sp>
        <p:nvSpPr>
          <p:cNvPr id="24" name="Text Placeholder 2"/>
          <p:cNvSpPr>
            <a:spLocks noGrp="1"/>
          </p:cNvSpPr>
          <p:nvPr>
            <p:ph type="body" idx="21" hasCustomPrompt="1"/>
          </p:nvPr>
        </p:nvSpPr>
        <p:spPr>
          <a:xfrm>
            <a:off x="7086758" y="3993734"/>
            <a:ext cx="1714500" cy="2219324"/>
          </a:xfrm>
        </p:spPr>
        <p:txBody>
          <a:bodyPr/>
          <a:lstStyle>
            <a:lvl1pPr marL="0" indent="0" algn="l">
              <a:buNone/>
              <a:defRPr lang="en-US" sz="1800" b="0" i="0" baseline="0" smtClean="0">
                <a:effectLs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Lorem ipsum dolor sit amet, consectetuer adipiscing elit. Maecenas porttitor </a:t>
            </a:r>
            <a:r>
              <a:rPr lang="en-US" dirty="0" err="1"/>
              <a:t>congue</a:t>
            </a:r>
            <a:r>
              <a:rPr lang="en-US" dirty="0"/>
              <a:t> </a:t>
            </a:r>
            <a:r>
              <a:rPr lang="en-US" dirty="0" err="1"/>
              <a:t>massafusce</a:t>
            </a:r>
            <a:r>
              <a:rPr lang="en-US" dirty="0"/>
              <a:t> </a:t>
            </a:r>
            <a:r>
              <a:rPr lang="en-US" dirty="0" err="1"/>
              <a:t>posure</a:t>
            </a:r>
            <a:r>
              <a:rPr lang="en-US" dirty="0"/>
              <a:t>, magna. </a:t>
            </a:r>
          </a:p>
        </p:txBody>
      </p:sp>
      <p:sp>
        <p:nvSpPr>
          <p:cNvPr id="25" name="Text Placeholder 2"/>
          <p:cNvSpPr>
            <a:spLocks noGrp="1"/>
          </p:cNvSpPr>
          <p:nvPr>
            <p:ph type="body" idx="22" hasCustomPrompt="1"/>
          </p:nvPr>
        </p:nvSpPr>
        <p:spPr>
          <a:xfrm>
            <a:off x="7086758" y="3362486"/>
            <a:ext cx="1714500" cy="400050"/>
          </a:xfrm>
        </p:spPr>
        <p:txBody>
          <a:bodyPr/>
          <a:lstStyle>
            <a:lvl1pPr marL="0" indent="0" algn="ctr">
              <a:buNone/>
              <a:defRPr lang="en-US" sz="2000" b="0" i="0" cap="all" baseline="0" smtClean="0">
                <a:effectLst/>
                <a:latin typeface="+mn-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ADD TEXT</a:t>
            </a:r>
          </a:p>
        </p:txBody>
      </p:sp>
      <p:sp>
        <p:nvSpPr>
          <p:cNvPr id="26" name="Picture Placeholder 13"/>
          <p:cNvSpPr>
            <a:spLocks noGrp="1"/>
          </p:cNvSpPr>
          <p:nvPr>
            <p:ph type="pic" sz="quarter" idx="23" hasCustomPrompt="1"/>
          </p:nvPr>
        </p:nvSpPr>
        <p:spPr>
          <a:xfrm>
            <a:off x="7062946" y="1368189"/>
            <a:ext cx="1762125" cy="1819275"/>
          </a:xfrm>
          <a:prstGeom prst="ellipse">
            <a:avLst/>
          </a:prstGeom>
        </p:spPr>
        <p:txBody>
          <a:bodyPr/>
          <a:lstStyle>
            <a:lvl1pPr>
              <a:defRPr sz="1600"/>
            </a:lvl1pPr>
          </a:lstStyle>
          <a:p>
            <a:r>
              <a:rPr lang="en-US" dirty="0"/>
              <a:t>Add picture</a:t>
            </a:r>
          </a:p>
        </p:txBody>
      </p:sp>
    </p:spTree>
    <p:extLst>
      <p:ext uri="{BB962C8B-B14F-4D97-AF65-F5344CB8AC3E}">
        <p14:creationId xmlns:p14="http://schemas.microsoft.com/office/powerpoint/2010/main" val="1467238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5_Title Only">
    <p:spTree>
      <p:nvGrpSpPr>
        <p:cNvPr id="1" name=""/>
        <p:cNvGrpSpPr/>
        <p:nvPr/>
      </p:nvGrpSpPr>
      <p:grpSpPr>
        <a:xfrm>
          <a:off x="0" y="0"/>
          <a:ext cx="0" cy="0"/>
          <a:chOff x="0" y="0"/>
          <a:chExt cx="0" cy="0"/>
        </a:xfrm>
      </p:grpSpPr>
      <p:pic>
        <p:nvPicPr>
          <p:cNvPr id="16" name="Picture 1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9144000" cy="5153663"/>
          </a:xfrm>
          <a:prstGeom prst="rect">
            <a:avLst/>
          </a:prstGeom>
        </p:spPr>
      </p:pic>
      <p:sp>
        <p:nvSpPr>
          <p:cNvPr id="5" name="Slide Number Placeholder 4"/>
          <p:cNvSpPr>
            <a:spLocks noGrp="1"/>
          </p:cNvSpPr>
          <p:nvPr>
            <p:ph type="sldNum" sz="quarter" idx="12"/>
          </p:nvPr>
        </p:nvSpPr>
        <p:spPr>
          <a:xfrm>
            <a:off x="8426370" y="6546850"/>
            <a:ext cx="717630" cy="311150"/>
          </a:xfrm>
          <a:prstGeom prst="rect">
            <a:avLst/>
          </a:prstGeom>
        </p:spPr>
        <p:txBody>
          <a:bodyPr/>
          <a:lstStyle>
            <a:lvl1pPr>
              <a:defRPr/>
            </a:lvl1pPr>
          </a:lstStyle>
          <a:p>
            <a:pPr>
              <a:defRPr/>
            </a:pPr>
            <a:fld id="{CB2B5859-B8A3-DE41-843E-F8674EC25605}" type="slidenum">
              <a:rPr lang="en-US"/>
              <a:pPr>
                <a:defRPr/>
              </a:pPr>
              <a:t>‹#›</a:t>
            </a:fld>
            <a:endParaRPr lang="en-US" dirty="0"/>
          </a:p>
        </p:txBody>
      </p:sp>
      <p:sp>
        <p:nvSpPr>
          <p:cNvPr id="6" name="Text Placeholder 2"/>
          <p:cNvSpPr>
            <a:spLocks noGrp="1"/>
          </p:cNvSpPr>
          <p:nvPr>
            <p:ph type="body" idx="1" hasCustomPrompt="1"/>
          </p:nvPr>
        </p:nvSpPr>
        <p:spPr>
          <a:xfrm>
            <a:off x="349682" y="3993734"/>
            <a:ext cx="1714500" cy="2219324"/>
          </a:xfrm>
        </p:spPr>
        <p:txBody>
          <a:bodyPr/>
          <a:lstStyle>
            <a:lvl1pPr marL="0" indent="0" algn="l">
              <a:buNone/>
              <a:defRPr lang="en-US" sz="1800" b="0" i="0" baseline="0" smtClean="0">
                <a:effectLs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Lorem ipsum dolor sit amet, consectetuer adipiscing elit. Maecenas porttitor </a:t>
            </a:r>
            <a:r>
              <a:rPr lang="en-US" dirty="0" err="1"/>
              <a:t>congue</a:t>
            </a:r>
            <a:r>
              <a:rPr lang="en-US" dirty="0"/>
              <a:t> </a:t>
            </a:r>
            <a:r>
              <a:rPr lang="en-US" dirty="0" err="1"/>
              <a:t>massafusce</a:t>
            </a:r>
            <a:r>
              <a:rPr lang="en-US" dirty="0"/>
              <a:t> </a:t>
            </a:r>
            <a:r>
              <a:rPr lang="en-US" dirty="0" err="1"/>
              <a:t>posure</a:t>
            </a:r>
            <a:r>
              <a:rPr lang="en-US" dirty="0"/>
              <a:t>, magna. </a:t>
            </a:r>
          </a:p>
        </p:txBody>
      </p:sp>
      <p:sp>
        <p:nvSpPr>
          <p:cNvPr id="7" name="Text Placeholder 2"/>
          <p:cNvSpPr>
            <a:spLocks noGrp="1"/>
          </p:cNvSpPr>
          <p:nvPr>
            <p:ph type="body" idx="13" hasCustomPrompt="1"/>
          </p:nvPr>
        </p:nvSpPr>
        <p:spPr>
          <a:xfrm>
            <a:off x="349682" y="3360539"/>
            <a:ext cx="1714500" cy="400050"/>
          </a:xfrm>
        </p:spPr>
        <p:txBody>
          <a:bodyPr/>
          <a:lstStyle>
            <a:lvl1pPr marL="0" indent="0" algn="ctr">
              <a:buNone/>
              <a:defRPr lang="en-US" sz="2000" b="0" i="0" cap="all" baseline="0" smtClean="0">
                <a:effectLst/>
                <a:latin typeface="+mn-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ADD TEXT</a:t>
            </a:r>
          </a:p>
        </p:txBody>
      </p:sp>
      <p:sp>
        <p:nvSpPr>
          <p:cNvPr id="14" name="Picture Placeholder 13"/>
          <p:cNvSpPr>
            <a:spLocks noGrp="1"/>
          </p:cNvSpPr>
          <p:nvPr>
            <p:ph type="pic" sz="quarter" idx="14" hasCustomPrompt="1"/>
          </p:nvPr>
        </p:nvSpPr>
        <p:spPr>
          <a:xfrm>
            <a:off x="325870" y="1366242"/>
            <a:ext cx="1762125" cy="1819275"/>
          </a:xfrm>
          <a:prstGeom prst="ellipse">
            <a:avLst/>
          </a:prstGeom>
        </p:spPr>
        <p:txBody>
          <a:bodyPr/>
          <a:lstStyle>
            <a:lvl1pPr>
              <a:defRPr sz="1600"/>
            </a:lvl1pPr>
          </a:lstStyle>
          <a:p>
            <a:r>
              <a:rPr lang="en-US" dirty="0"/>
              <a:t>Add picture</a:t>
            </a:r>
          </a:p>
        </p:txBody>
      </p:sp>
      <p:sp>
        <p:nvSpPr>
          <p:cNvPr id="18" name="Text Placeholder 2"/>
          <p:cNvSpPr>
            <a:spLocks noGrp="1"/>
          </p:cNvSpPr>
          <p:nvPr>
            <p:ph type="body" idx="15" hasCustomPrompt="1"/>
          </p:nvPr>
        </p:nvSpPr>
        <p:spPr>
          <a:xfrm>
            <a:off x="2616040" y="3993734"/>
            <a:ext cx="1714500" cy="2219324"/>
          </a:xfrm>
        </p:spPr>
        <p:txBody>
          <a:bodyPr/>
          <a:lstStyle>
            <a:lvl1pPr marL="0" marR="0" indent="0" algn="l" defTabSz="914400" rtl="0" eaLnBrk="1" fontAlgn="base" latinLnBrk="0" hangingPunct="1">
              <a:lnSpc>
                <a:spcPct val="90000"/>
              </a:lnSpc>
              <a:spcBef>
                <a:spcPts val="1000"/>
              </a:spcBef>
              <a:spcAft>
                <a:spcPct val="0"/>
              </a:spcAft>
              <a:buClrTx/>
              <a:buSzTx/>
              <a:buFontTx/>
              <a:buNone/>
              <a:tabLst/>
              <a:defRPr lang="en-US" sz="1800" b="0" i="0" baseline="0" smtClean="0">
                <a:effectLs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marL="0" marR="0" lvl="0" indent="0" algn="l" defTabSz="914400" rtl="0" eaLnBrk="1" fontAlgn="base" latinLnBrk="0" hangingPunct="1">
              <a:lnSpc>
                <a:spcPct val="90000"/>
              </a:lnSpc>
              <a:spcBef>
                <a:spcPts val="1000"/>
              </a:spcBef>
              <a:spcAft>
                <a:spcPct val="0"/>
              </a:spcAft>
              <a:buClrTx/>
              <a:buSzTx/>
              <a:buFontTx/>
              <a:buNone/>
              <a:tabLst/>
              <a:defRPr/>
            </a:pPr>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Maecenas </a:t>
            </a:r>
            <a:r>
              <a:rPr lang="en-US" dirty="0" err="1"/>
              <a:t>porttitor</a:t>
            </a:r>
            <a:r>
              <a:rPr lang="en-US" dirty="0"/>
              <a:t> </a:t>
            </a:r>
            <a:r>
              <a:rPr lang="en-US" dirty="0" err="1"/>
              <a:t>congue</a:t>
            </a:r>
            <a:r>
              <a:rPr lang="en-US" dirty="0"/>
              <a:t> </a:t>
            </a:r>
            <a:r>
              <a:rPr lang="en-US" dirty="0" err="1"/>
              <a:t>massafusce</a:t>
            </a:r>
            <a:r>
              <a:rPr lang="en-US" dirty="0"/>
              <a:t> </a:t>
            </a:r>
            <a:r>
              <a:rPr lang="en-US" dirty="0" err="1"/>
              <a:t>posure</a:t>
            </a:r>
            <a:r>
              <a:rPr lang="en-US" dirty="0"/>
              <a:t>, magna. </a:t>
            </a:r>
          </a:p>
        </p:txBody>
      </p:sp>
      <p:sp>
        <p:nvSpPr>
          <p:cNvPr id="19" name="Text Placeholder 2"/>
          <p:cNvSpPr>
            <a:spLocks noGrp="1"/>
          </p:cNvSpPr>
          <p:nvPr>
            <p:ph type="body" idx="16" hasCustomPrompt="1"/>
          </p:nvPr>
        </p:nvSpPr>
        <p:spPr>
          <a:xfrm>
            <a:off x="2616040" y="3360539"/>
            <a:ext cx="1714500" cy="400050"/>
          </a:xfrm>
        </p:spPr>
        <p:txBody>
          <a:bodyPr/>
          <a:lstStyle>
            <a:lvl1pPr marL="0" indent="0" algn="ctr">
              <a:buNone/>
              <a:defRPr lang="en-US" sz="2000" b="0" i="0" cap="all" baseline="0" smtClean="0">
                <a:effectLst/>
                <a:latin typeface="+mn-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ADD TEXT</a:t>
            </a:r>
          </a:p>
        </p:txBody>
      </p:sp>
      <p:sp>
        <p:nvSpPr>
          <p:cNvPr id="20" name="Picture Placeholder 13"/>
          <p:cNvSpPr>
            <a:spLocks noGrp="1"/>
          </p:cNvSpPr>
          <p:nvPr>
            <p:ph type="pic" sz="quarter" idx="17" hasCustomPrompt="1"/>
          </p:nvPr>
        </p:nvSpPr>
        <p:spPr>
          <a:xfrm>
            <a:off x="2592228" y="1366242"/>
            <a:ext cx="1762125" cy="1819275"/>
          </a:xfrm>
          <a:prstGeom prst="ellipse">
            <a:avLst/>
          </a:prstGeom>
        </p:spPr>
        <p:txBody>
          <a:bodyPr/>
          <a:lstStyle>
            <a:lvl1pPr>
              <a:defRPr sz="1600"/>
            </a:lvl1pPr>
          </a:lstStyle>
          <a:p>
            <a:r>
              <a:rPr lang="en-US" dirty="0"/>
              <a:t>Add picture</a:t>
            </a:r>
          </a:p>
        </p:txBody>
      </p:sp>
      <p:sp>
        <p:nvSpPr>
          <p:cNvPr id="21" name="Text Placeholder 2"/>
          <p:cNvSpPr>
            <a:spLocks noGrp="1"/>
          </p:cNvSpPr>
          <p:nvPr>
            <p:ph type="body" idx="18" hasCustomPrompt="1"/>
          </p:nvPr>
        </p:nvSpPr>
        <p:spPr>
          <a:xfrm>
            <a:off x="4870045" y="3993734"/>
            <a:ext cx="1714500" cy="2219324"/>
          </a:xfrm>
        </p:spPr>
        <p:txBody>
          <a:bodyPr/>
          <a:lstStyle>
            <a:lvl1pPr marL="0" indent="0" algn="l">
              <a:buNone/>
              <a:defRPr lang="en-US" sz="1800" b="0" i="0" baseline="0" smtClean="0">
                <a:effectLs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Lorem ipsum dolor sit amet, consectetuer adipiscing elit. Maecenas porttitor </a:t>
            </a:r>
            <a:r>
              <a:rPr lang="en-US" dirty="0" err="1"/>
              <a:t>congue</a:t>
            </a:r>
            <a:r>
              <a:rPr lang="en-US" dirty="0"/>
              <a:t> </a:t>
            </a:r>
            <a:r>
              <a:rPr lang="en-US" dirty="0" err="1"/>
              <a:t>massafusce</a:t>
            </a:r>
            <a:r>
              <a:rPr lang="en-US" dirty="0"/>
              <a:t> </a:t>
            </a:r>
            <a:r>
              <a:rPr lang="en-US" dirty="0" err="1"/>
              <a:t>posure</a:t>
            </a:r>
            <a:r>
              <a:rPr lang="en-US" dirty="0"/>
              <a:t>, magna. </a:t>
            </a:r>
          </a:p>
        </p:txBody>
      </p:sp>
      <p:sp>
        <p:nvSpPr>
          <p:cNvPr id="22" name="Text Placeholder 2"/>
          <p:cNvSpPr>
            <a:spLocks noGrp="1"/>
          </p:cNvSpPr>
          <p:nvPr>
            <p:ph type="body" idx="19" hasCustomPrompt="1"/>
          </p:nvPr>
        </p:nvSpPr>
        <p:spPr>
          <a:xfrm>
            <a:off x="4870045" y="3360539"/>
            <a:ext cx="1714500" cy="400050"/>
          </a:xfrm>
        </p:spPr>
        <p:txBody>
          <a:bodyPr/>
          <a:lstStyle>
            <a:lvl1pPr marL="0" indent="0" algn="ctr">
              <a:buNone/>
              <a:defRPr lang="en-US" sz="2000" b="0" i="0" cap="all" baseline="0" smtClean="0">
                <a:effectLst/>
                <a:latin typeface="+mn-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ADD TEXT</a:t>
            </a:r>
          </a:p>
        </p:txBody>
      </p:sp>
      <p:sp>
        <p:nvSpPr>
          <p:cNvPr id="23" name="Picture Placeholder 13"/>
          <p:cNvSpPr>
            <a:spLocks noGrp="1"/>
          </p:cNvSpPr>
          <p:nvPr>
            <p:ph type="pic" sz="quarter" idx="20" hasCustomPrompt="1"/>
          </p:nvPr>
        </p:nvSpPr>
        <p:spPr>
          <a:xfrm>
            <a:off x="4846233" y="1366242"/>
            <a:ext cx="1762125" cy="1819275"/>
          </a:xfrm>
          <a:prstGeom prst="ellipse">
            <a:avLst/>
          </a:prstGeom>
        </p:spPr>
        <p:txBody>
          <a:bodyPr/>
          <a:lstStyle>
            <a:lvl1pPr>
              <a:defRPr sz="1600"/>
            </a:lvl1pPr>
          </a:lstStyle>
          <a:p>
            <a:r>
              <a:rPr lang="en-US" dirty="0"/>
              <a:t>Add picture</a:t>
            </a:r>
          </a:p>
        </p:txBody>
      </p:sp>
      <p:sp>
        <p:nvSpPr>
          <p:cNvPr id="24" name="Text Placeholder 2"/>
          <p:cNvSpPr>
            <a:spLocks noGrp="1"/>
          </p:cNvSpPr>
          <p:nvPr>
            <p:ph type="body" idx="21" hasCustomPrompt="1"/>
          </p:nvPr>
        </p:nvSpPr>
        <p:spPr>
          <a:xfrm>
            <a:off x="7086758" y="3993734"/>
            <a:ext cx="1714500" cy="2219324"/>
          </a:xfrm>
        </p:spPr>
        <p:txBody>
          <a:bodyPr/>
          <a:lstStyle>
            <a:lvl1pPr marL="0" indent="0" algn="l">
              <a:buNone/>
              <a:defRPr lang="en-US" sz="1800" b="0" i="0" baseline="0" smtClean="0">
                <a:effectLs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Lorem ipsum dolor sit amet, consectetuer adipiscing elit. Maecenas porttitor </a:t>
            </a:r>
            <a:r>
              <a:rPr lang="en-US" dirty="0" err="1"/>
              <a:t>congue</a:t>
            </a:r>
            <a:r>
              <a:rPr lang="en-US" dirty="0"/>
              <a:t> </a:t>
            </a:r>
            <a:r>
              <a:rPr lang="en-US" dirty="0" err="1"/>
              <a:t>massafusce</a:t>
            </a:r>
            <a:r>
              <a:rPr lang="en-US" dirty="0"/>
              <a:t> </a:t>
            </a:r>
            <a:r>
              <a:rPr lang="en-US" dirty="0" err="1"/>
              <a:t>posure</a:t>
            </a:r>
            <a:r>
              <a:rPr lang="en-US" dirty="0"/>
              <a:t>, magna. </a:t>
            </a:r>
          </a:p>
        </p:txBody>
      </p:sp>
      <p:sp>
        <p:nvSpPr>
          <p:cNvPr id="25" name="Text Placeholder 2"/>
          <p:cNvSpPr>
            <a:spLocks noGrp="1"/>
          </p:cNvSpPr>
          <p:nvPr>
            <p:ph type="body" idx="22" hasCustomPrompt="1"/>
          </p:nvPr>
        </p:nvSpPr>
        <p:spPr>
          <a:xfrm>
            <a:off x="7086758" y="3362486"/>
            <a:ext cx="1714500" cy="400050"/>
          </a:xfrm>
        </p:spPr>
        <p:txBody>
          <a:bodyPr/>
          <a:lstStyle>
            <a:lvl1pPr marL="0" indent="0" algn="ctr">
              <a:buNone/>
              <a:defRPr lang="en-US" sz="2000" b="0" i="0" cap="all" baseline="0" smtClean="0">
                <a:effectLst/>
                <a:latin typeface="+mn-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ADD TEXT</a:t>
            </a:r>
          </a:p>
        </p:txBody>
      </p:sp>
      <p:sp>
        <p:nvSpPr>
          <p:cNvPr id="26" name="Picture Placeholder 13"/>
          <p:cNvSpPr>
            <a:spLocks noGrp="1"/>
          </p:cNvSpPr>
          <p:nvPr>
            <p:ph type="pic" sz="quarter" idx="23" hasCustomPrompt="1"/>
          </p:nvPr>
        </p:nvSpPr>
        <p:spPr>
          <a:xfrm>
            <a:off x="7062946" y="1368189"/>
            <a:ext cx="1762125" cy="1819275"/>
          </a:xfrm>
          <a:prstGeom prst="ellipse">
            <a:avLst/>
          </a:prstGeom>
        </p:spPr>
        <p:txBody>
          <a:bodyPr/>
          <a:lstStyle>
            <a:lvl1pPr>
              <a:defRPr sz="1600"/>
            </a:lvl1pPr>
          </a:lstStyle>
          <a:p>
            <a:r>
              <a:rPr lang="en-US" dirty="0"/>
              <a:t>Add picture</a:t>
            </a:r>
          </a:p>
        </p:txBody>
      </p:sp>
    </p:spTree>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ullout copy on woman at computer">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a:extLst>
              <a:ext uri="{28A0092B-C50C-407E-A947-70E740481C1C}">
                <a14:useLocalDpi xmlns:a14="http://schemas.microsoft.com/office/drawing/2010/main" val="0"/>
              </a:ext>
            </a:extLst>
          </a:blip>
          <a:srcRect r="694" b="8032"/>
          <a:stretch/>
        </p:blipFill>
        <p:spPr>
          <a:xfrm>
            <a:off x="0" y="-1"/>
            <a:ext cx="9143999" cy="6543675"/>
          </a:xfrm>
          <a:prstGeom prst="rect">
            <a:avLst/>
          </a:prstGeom>
        </p:spPr>
      </p:pic>
      <p:sp>
        <p:nvSpPr>
          <p:cNvPr id="3" name="Slide Number Placeholder 2"/>
          <p:cNvSpPr>
            <a:spLocks noGrp="1"/>
          </p:cNvSpPr>
          <p:nvPr>
            <p:ph type="sldNum" sz="quarter" idx="10"/>
          </p:nvPr>
        </p:nvSpPr>
        <p:spPr/>
        <p:txBody>
          <a:bodyPr/>
          <a:lstStyle/>
          <a:p>
            <a:fld id="{86E1DDF5-BC85-6D48-9637-81DEE873C7E7}" type="slidenum">
              <a:rPr lang="en-US" smtClean="0"/>
              <a:t>‹#›</a:t>
            </a:fld>
            <a:endParaRPr lang="en-US" dirty="0"/>
          </a:p>
        </p:txBody>
      </p:sp>
      <p:sp>
        <p:nvSpPr>
          <p:cNvPr id="7" name="Rectangle 6"/>
          <p:cNvSpPr/>
          <p:nvPr userDrawn="1"/>
        </p:nvSpPr>
        <p:spPr>
          <a:xfrm>
            <a:off x="0" y="466454"/>
            <a:ext cx="4400551" cy="543296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 Placeholder 2"/>
          <p:cNvSpPr>
            <a:spLocks noGrp="1"/>
          </p:cNvSpPr>
          <p:nvPr>
            <p:ph type="body" idx="1" hasCustomPrompt="1"/>
          </p:nvPr>
        </p:nvSpPr>
        <p:spPr>
          <a:xfrm>
            <a:off x="325463" y="860425"/>
            <a:ext cx="3673099" cy="4645025"/>
          </a:xfrm>
        </p:spPr>
        <p:txBody>
          <a:bodyPr/>
          <a:lstStyle>
            <a:lvl1pPr marL="0" indent="0" algn="l">
              <a:buNone/>
              <a:defRPr lang="en-US" sz="2200" b="0" i="0" baseline="0" smtClean="0">
                <a:effectLst/>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a:t>
            </a:r>
            <a:r>
              <a:rPr lang="en-US" dirty="0" err="1"/>
              <a:t>text.Lorem</a:t>
            </a:r>
            <a:r>
              <a:rPr lang="en-US" dirty="0"/>
              <a:t> ipsum dolor sit amet, consectetuer adipiscing elit. Maecenas porttitor congue massa. Fusce posuere, magna sed pulvinar ultricies, purus lectus malesuada libero, sit amet commodo magna eros quis </a:t>
            </a:r>
            <a:r>
              <a:rPr lang="en-US" dirty="0" err="1"/>
              <a:t>urna</a:t>
            </a:r>
            <a:r>
              <a:rPr lang="en-US" dirty="0"/>
              <a:t>.</a:t>
            </a:r>
          </a:p>
          <a:p>
            <a:pPr lvl="0"/>
            <a:r>
              <a:rPr lang="en-US" dirty="0"/>
              <a:t>Nunc viverra imperdiet enim. Fusce est. Vivamus a tellus.</a:t>
            </a:r>
          </a:p>
          <a:p>
            <a:pPr lvl="0"/>
            <a:endParaRPr lang="en-US" dirty="0"/>
          </a:p>
          <a:p>
            <a:pPr lvl="0"/>
            <a:r>
              <a:rPr lang="en-US" dirty="0"/>
              <a:t> </a:t>
            </a:r>
          </a:p>
        </p:txBody>
      </p:sp>
    </p:spTree>
    <p:extLst>
      <p:ext uri="{BB962C8B-B14F-4D97-AF65-F5344CB8AC3E}">
        <p14:creationId xmlns:p14="http://schemas.microsoft.com/office/powerpoint/2010/main" val="4566716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Pullout copy on woman at computer">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86E1DDF5-BC85-6D48-9637-81DEE873C7E7}" type="slidenum">
              <a:rPr lang="en-US" smtClean="0"/>
              <a:t>‹#›</a:t>
            </a:fld>
            <a:endParaRPr lang="en-US" dirty="0"/>
          </a:p>
        </p:txBody>
      </p:sp>
      <p:pic>
        <p:nvPicPr>
          <p:cNvPr id="4" name="Picture 3"/>
          <p:cNvPicPr>
            <a:picLocks noChangeAspect="1"/>
          </p:cNvPicPr>
          <p:nvPr userDrawn="1"/>
        </p:nvPicPr>
        <p:blipFill rotWithShape="1">
          <a:blip r:embed="rId2">
            <a:extLst>
              <a:ext uri="{28A0092B-C50C-407E-A947-70E740481C1C}">
                <a14:useLocalDpi xmlns:a14="http://schemas.microsoft.com/office/drawing/2010/main" val="0"/>
              </a:ext>
            </a:extLst>
          </a:blip>
          <a:srcRect t="4393" r="1623" b="-2983"/>
          <a:stretch/>
        </p:blipFill>
        <p:spPr>
          <a:xfrm>
            <a:off x="0" y="-218356"/>
            <a:ext cx="9135770" cy="6964882"/>
          </a:xfrm>
          <a:prstGeom prst="rect">
            <a:avLst/>
          </a:prstGeom>
        </p:spPr>
      </p:pic>
      <p:sp>
        <p:nvSpPr>
          <p:cNvPr id="7" name="Rectangle 6"/>
          <p:cNvSpPr/>
          <p:nvPr userDrawn="1"/>
        </p:nvSpPr>
        <p:spPr>
          <a:xfrm>
            <a:off x="4735219" y="398552"/>
            <a:ext cx="4400551" cy="543296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 Placeholder 2"/>
          <p:cNvSpPr>
            <a:spLocks noGrp="1"/>
          </p:cNvSpPr>
          <p:nvPr>
            <p:ph type="body" idx="1" hasCustomPrompt="1"/>
          </p:nvPr>
        </p:nvSpPr>
        <p:spPr>
          <a:xfrm>
            <a:off x="5044698" y="792521"/>
            <a:ext cx="3789335" cy="4645025"/>
          </a:xfrm>
        </p:spPr>
        <p:txBody>
          <a:bodyPr/>
          <a:lstStyle>
            <a:lvl1pPr marL="0" indent="0" algn="l">
              <a:lnSpc>
                <a:spcPct val="100000"/>
              </a:lnSpc>
              <a:buNone/>
              <a:defRPr lang="en-US" sz="2200" b="0" i="0" baseline="0" smtClean="0">
                <a:effectLst/>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a:t>
            </a:r>
            <a:r>
              <a:rPr lang="en-US" dirty="0" err="1"/>
              <a:t>text.Lorem</a:t>
            </a:r>
            <a:r>
              <a:rPr lang="en-US" dirty="0"/>
              <a:t> ipsum dolor sit amet, consectetuer adipiscing elit. Maecenas porttitor congue massa. Fusce posuere, magna sed pulvinar ultricies, purus lectus malesuada libero, sit amet commodo magna eros quis </a:t>
            </a:r>
            <a:r>
              <a:rPr lang="en-US" dirty="0" err="1"/>
              <a:t>urna</a:t>
            </a:r>
            <a:r>
              <a:rPr lang="en-US" dirty="0"/>
              <a:t>.</a:t>
            </a:r>
          </a:p>
          <a:p>
            <a:pPr lvl="0"/>
            <a:r>
              <a:rPr lang="en-US" dirty="0"/>
              <a:t>Nunc viverra imperdiet enim. Fusce est. Vivamus a </a:t>
            </a:r>
            <a:r>
              <a:rPr lang="en-US" dirty="0" err="1"/>
              <a:t>tellus</a:t>
            </a:r>
            <a:r>
              <a:rPr lang="en-US" dirty="0"/>
              <a:t>.</a:t>
            </a:r>
          </a:p>
          <a:p>
            <a:pPr lvl="0"/>
            <a:r>
              <a:rPr lang="en-US" dirty="0"/>
              <a:t> </a:t>
            </a: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Pullout copy on woman at computer">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86E1DDF5-BC85-6D48-9637-81DEE873C7E7}" type="slidenum">
              <a:rPr lang="en-US" smtClean="0"/>
              <a:t>‹#›</a:t>
            </a:fld>
            <a:endParaRPr lang="en-US" dirty="0"/>
          </a:p>
        </p:txBody>
      </p:sp>
      <p:pic>
        <p:nvPicPr>
          <p:cNvPr id="2" name="Picture 1"/>
          <p:cNvPicPr>
            <a:picLocks noChangeAspect="1"/>
          </p:cNvPicPr>
          <p:nvPr userDrawn="1"/>
        </p:nvPicPr>
        <p:blipFill rotWithShape="1">
          <a:blip r:embed="rId2">
            <a:extLst>
              <a:ext uri="{28A0092B-C50C-407E-A947-70E740481C1C}">
                <a14:useLocalDpi xmlns:a14="http://schemas.microsoft.com/office/drawing/2010/main" val="0"/>
              </a:ext>
            </a:extLst>
          </a:blip>
          <a:srcRect l="2532" r="4345"/>
          <a:stretch/>
        </p:blipFill>
        <p:spPr>
          <a:xfrm>
            <a:off x="0" y="0"/>
            <a:ext cx="9135770" cy="6540285"/>
          </a:xfrm>
          <a:prstGeom prst="rect">
            <a:avLst/>
          </a:prstGeom>
        </p:spPr>
      </p:pic>
      <p:sp>
        <p:nvSpPr>
          <p:cNvPr id="7" name="Rectangle 6"/>
          <p:cNvSpPr/>
          <p:nvPr userDrawn="1"/>
        </p:nvSpPr>
        <p:spPr>
          <a:xfrm>
            <a:off x="317714" y="1301858"/>
            <a:ext cx="8516319" cy="5238427"/>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8"/>
          <p:cNvSpPr>
            <a:spLocks noGrp="1"/>
          </p:cNvSpPr>
          <p:nvPr>
            <p:ph type="body" sz="quarter" idx="11"/>
          </p:nvPr>
        </p:nvSpPr>
        <p:spPr>
          <a:xfrm>
            <a:off x="736170" y="1501288"/>
            <a:ext cx="7896386" cy="490726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1"/>
          <p:cNvSpPr>
            <a:spLocks noGrp="1"/>
          </p:cNvSpPr>
          <p:nvPr>
            <p:ph type="title"/>
          </p:nvPr>
        </p:nvSpPr>
        <p:spPr>
          <a:xfrm>
            <a:off x="317714" y="248643"/>
            <a:ext cx="8516319" cy="885427"/>
          </a:xfrm>
        </p:spPr>
        <p:txBody>
          <a:bodyPr/>
          <a:lstStyle/>
          <a:p>
            <a:r>
              <a:rPr lang="en-US"/>
              <a:t>Click to edit Master title style</a:t>
            </a:r>
            <a:endParaRPr lang="en-US" dirty="0"/>
          </a:p>
        </p:txBody>
      </p:sp>
    </p:spTree>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_Pullout copy on woman at computer">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86E1DDF5-BC85-6D48-9637-81DEE873C7E7}" type="slidenum">
              <a:rPr lang="en-US" smtClean="0"/>
              <a:t>‹#›</a:t>
            </a:fld>
            <a:endParaRPr lang="en-US" dirty="0"/>
          </a:p>
        </p:txBody>
      </p:sp>
      <p:pic>
        <p:nvPicPr>
          <p:cNvPr id="2" name="Picture 1"/>
          <p:cNvPicPr>
            <a:picLocks noChangeAspect="1"/>
          </p:cNvPicPr>
          <p:nvPr userDrawn="1"/>
        </p:nvPicPr>
        <p:blipFill rotWithShape="1">
          <a:blip r:embed="rId2">
            <a:extLst>
              <a:ext uri="{28A0092B-C50C-407E-A947-70E740481C1C}">
                <a14:useLocalDpi xmlns:a14="http://schemas.microsoft.com/office/drawing/2010/main" val="0"/>
              </a:ext>
            </a:extLst>
          </a:blip>
          <a:srcRect l="2532" r="4345"/>
          <a:stretch/>
        </p:blipFill>
        <p:spPr>
          <a:xfrm>
            <a:off x="0" y="0"/>
            <a:ext cx="9135770" cy="6540285"/>
          </a:xfrm>
          <a:prstGeom prst="rect">
            <a:avLst/>
          </a:prstGeom>
        </p:spPr>
      </p:pic>
      <p:sp>
        <p:nvSpPr>
          <p:cNvPr id="7" name="Rectangle 6"/>
          <p:cNvSpPr/>
          <p:nvPr userDrawn="1"/>
        </p:nvSpPr>
        <p:spPr>
          <a:xfrm>
            <a:off x="317714" y="1301858"/>
            <a:ext cx="8516319" cy="5238427"/>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8"/>
          <p:cNvSpPr>
            <a:spLocks noGrp="1"/>
          </p:cNvSpPr>
          <p:nvPr>
            <p:ph type="body" sz="quarter" idx="11"/>
          </p:nvPr>
        </p:nvSpPr>
        <p:spPr>
          <a:xfrm>
            <a:off x="736170" y="1501288"/>
            <a:ext cx="3603355" cy="494713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1"/>
          <p:cNvSpPr>
            <a:spLocks noGrp="1"/>
          </p:cNvSpPr>
          <p:nvPr>
            <p:ph type="title"/>
          </p:nvPr>
        </p:nvSpPr>
        <p:spPr>
          <a:xfrm>
            <a:off x="317714" y="248643"/>
            <a:ext cx="8516319" cy="885427"/>
          </a:xfrm>
        </p:spPr>
        <p:txBody>
          <a:bodyPr/>
          <a:lstStyle/>
          <a:p>
            <a:r>
              <a:rPr lang="en-US"/>
              <a:t>Click to edit Master title style</a:t>
            </a:r>
            <a:endParaRPr lang="en-US" dirty="0"/>
          </a:p>
        </p:txBody>
      </p:sp>
      <p:sp>
        <p:nvSpPr>
          <p:cNvPr id="8" name="Text Placeholder 8"/>
          <p:cNvSpPr>
            <a:spLocks noGrp="1"/>
          </p:cNvSpPr>
          <p:nvPr>
            <p:ph type="body" sz="quarter" idx="12"/>
          </p:nvPr>
        </p:nvSpPr>
        <p:spPr>
          <a:xfrm>
            <a:off x="4796727" y="1501288"/>
            <a:ext cx="3742839" cy="494713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53663"/>
          </a:xfrm>
          <a:prstGeom prst="rect">
            <a:avLst/>
          </a:prstGeom>
        </p:spPr>
      </p:pic>
      <p:sp>
        <p:nvSpPr>
          <p:cNvPr id="3" name="Picture Placeholder 2"/>
          <p:cNvSpPr>
            <a:spLocks noGrp="1" noChangeAspect="1"/>
          </p:cNvSpPr>
          <p:nvPr>
            <p:ph type="pic" idx="1"/>
          </p:nvPr>
        </p:nvSpPr>
        <p:spPr>
          <a:xfrm>
            <a:off x="3833814" y="1177870"/>
            <a:ext cx="5310186" cy="5368979"/>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
        <p:nvSpPr>
          <p:cNvPr id="7" name="Slide Number Placeholder 6"/>
          <p:cNvSpPr>
            <a:spLocks noGrp="1"/>
          </p:cNvSpPr>
          <p:nvPr>
            <p:ph type="sldNum" sz="quarter" idx="12"/>
          </p:nvPr>
        </p:nvSpPr>
        <p:spPr>
          <a:xfrm>
            <a:off x="8426370" y="6546850"/>
            <a:ext cx="717630" cy="311150"/>
          </a:xfrm>
          <a:prstGeom prst="rect">
            <a:avLst/>
          </a:prstGeom>
        </p:spPr>
        <p:txBody>
          <a:bodyPr/>
          <a:lstStyle>
            <a:lvl1pPr>
              <a:defRPr/>
            </a:lvl1pPr>
          </a:lstStyle>
          <a:p>
            <a:pPr>
              <a:defRPr/>
            </a:pPr>
            <a:fld id="{7DE2C3D4-3551-A649-A310-3315A935D30B}" type="slidenum">
              <a:rPr lang="en-US"/>
              <a:pPr>
                <a:defRPr/>
              </a:pPr>
              <a:t>‹#›</a:t>
            </a:fld>
            <a:endParaRPr lang="en-US" dirty="0"/>
          </a:p>
        </p:txBody>
      </p:sp>
      <p:sp>
        <p:nvSpPr>
          <p:cNvPr id="6" name="Text Placeholder 8"/>
          <p:cNvSpPr>
            <a:spLocks noGrp="1"/>
          </p:cNvSpPr>
          <p:nvPr>
            <p:ph type="body" sz="quarter" idx="11"/>
          </p:nvPr>
        </p:nvSpPr>
        <p:spPr>
          <a:xfrm>
            <a:off x="250035" y="1177869"/>
            <a:ext cx="3398243" cy="536897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9438095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mom">
    <p:spTree>
      <p:nvGrpSpPr>
        <p:cNvPr id="1" name=""/>
        <p:cNvGrpSpPr/>
        <p:nvPr/>
      </p:nvGrpSpPr>
      <p:grpSpPr>
        <a:xfrm>
          <a:off x="0" y="0"/>
          <a:ext cx="0" cy="0"/>
          <a:chOff x="0" y="0"/>
          <a:chExt cx="0" cy="0"/>
        </a:xfrm>
      </p:grpSpPr>
      <p:cxnSp>
        <p:nvCxnSpPr>
          <p:cNvPr id="4" name="Straight Connector 3"/>
          <p:cNvCxnSpPr/>
          <p:nvPr userDrawn="1"/>
        </p:nvCxnSpPr>
        <p:spPr>
          <a:xfrm flipV="1">
            <a:off x="0" y="5653088"/>
            <a:ext cx="9144000" cy="17462"/>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15" name="Title 1"/>
          <p:cNvSpPr>
            <a:spLocks noGrp="1"/>
          </p:cNvSpPr>
          <p:nvPr>
            <p:ph type="title"/>
          </p:nvPr>
        </p:nvSpPr>
        <p:spPr>
          <a:xfrm>
            <a:off x="327656" y="4680962"/>
            <a:ext cx="8488680" cy="863657"/>
          </a:xfrm>
        </p:spPr>
        <p:txBody>
          <a:bodyPr/>
          <a:lstStyle>
            <a:lvl1pPr algn="ctr">
              <a:defRPr>
                <a:solidFill>
                  <a:srgbClr val="3B3838"/>
                </a:solidFill>
              </a:defRPr>
            </a:lvl1pPr>
          </a:lstStyle>
          <a:p>
            <a:r>
              <a:rPr lang="en-US"/>
              <a:t>Click to edit Master title style</a:t>
            </a:r>
            <a:endParaRPr lang="en-US" dirty="0"/>
          </a:p>
        </p:txBody>
      </p:sp>
      <p:sp>
        <p:nvSpPr>
          <p:cNvPr id="21" name="Text Placeholder 2"/>
          <p:cNvSpPr>
            <a:spLocks noGrp="1"/>
          </p:cNvSpPr>
          <p:nvPr>
            <p:ph type="body" idx="1"/>
          </p:nvPr>
        </p:nvSpPr>
        <p:spPr>
          <a:xfrm>
            <a:off x="2978898" y="5775325"/>
            <a:ext cx="3186196" cy="346935"/>
          </a:xfrm>
        </p:spPr>
        <p:txBody>
          <a:bodyPr/>
          <a:lstStyle>
            <a:lvl1pPr marL="0" indent="0" algn="ctr">
              <a:buNone/>
              <a:defRPr sz="1800">
                <a:solidFill>
                  <a:srgbClr val="767171"/>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22" name="Text Placeholder 2"/>
          <p:cNvSpPr>
            <a:spLocks noGrp="1"/>
          </p:cNvSpPr>
          <p:nvPr>
            <p:ph type="body" idx="11" hasCustomPrompt="1"/>
          </p:nvPr>
        </p:nvSpPr>
        <p:spPr>
          <a:xfrm>
            <a:off x="2978902" y="6131460"/>
            <a:ext cx="3186196" cy="346935"/>
          </a:xfrm>
        </p:spPr>
        <p:txBody>
          <a:bodyPr/>
          <a:lstStyle>
            <a:lvl1pPr marL="0" indent="0" algn="ctr">
              <a:buNone/>
              <a:defRPr sz="1400">
                <a:solidFill>
                  <a:schemeClr val="bg2">
                    <a:lumMod val="50000"/>
                  </a:schemeClr>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00 | 00 | 0000</a:t>
            </a:r>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 y="493"/>
            <a:ext cx="9144000" cy="4572000"/>
          </a:xfrm>
          <a:prstGeom prst="rect">
            <a:avLst/>
          </a:prstGeom>
        </p:spPr>
      </p:pic>
    </p:spTree>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9144000" cy="5153663"/>
          </a:xfrm>
          <a:prstGeom prst="rect">
            <a:avLst/>
          </a:prstGeom>
        </p:spPr>
      </p:pic>
      <p:sp>
        <p:nvSpPr>
          <p:cNvPr id="3" name="Picture Placeholder 2"/>
          <p:cNvSpPr>
            <a:spLocks noGrp="1" noChangeAspect="1"/>
          </p:cNvSpPr>
          <p:nvPr>
            <p:ph type="pic" idx="1"/>
          </p:nvPr>
        </p:nvSpPr>
        <p:spPr>
          <a:xfrm>
            <a:off x="0" y="1170717"/>
            <a:ext cx="5310186" cy="5368979"/>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
        <p:nvSpPr>
          <p:cNvPr id="7" name="Slide Number Placeholder 6"/>
          <p:cNvSpPr>
            <a:spLocks noGrp="1"/>
          </p:cNvSpPr>
          <p:nvPr>
            <p:ph type="sldNum" sz="quarter" idx="12"/>
          </p:nvPr>
        </p:nvSpPr>
        <p:spPr>
          <a:xfrm>
            <a:off x="8426370" y="6546850"/>
            <a:ext cx="717630" cy="311150"/>
          </a:xfrm>
          <a:prstGeom prst="rect">
            <a:avLst/>
          </a:prstGeom>
        </p:spPr>
        <p:txBody>
          <a:bodyPr/>
          <a:lstStyle>
            <a:lvl1pPr>
              <a:defRPr/>
            </a:lvl1pPr>
          </a:lstStyle>
          <a:p>
            <a:pPr>
              <a:defRPr/>
            </a:pPr>
            <a:fld id="{7DE2C3D4-3551-A649-A310-3315A935D30B}" type="slidenum">
              <a:rPr lang="en-US"/>
              <a:pPr>
                <a:defRPr/>
              </a:pPr>
              <a:t>‹#›</a:t>
            </a:fld>
            <a:endParaRPr lang="en-US" dirty="0"/>
          </a:p>
        </p:txBody>
      </p:sp>
      <p:sp>
        <p:nvSpPr>
          <p:cNvPr id="6" name="Text Placeholder 8"/>
          <p:cNvSpPr>
            <a:spLocks noGrp="1"/>
          </p:cNvSpPr>
          <p:nvPr>
            <p:ph type="body" sz="quarter" idx="11"/>
          </p:nvPr>
        </p:nvSpPr>
        <p:spPr>
          <a:xfrm>
            <a:off x="5527971" y="1170716"/>
            <a:ext cx="3398243" cy="536897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a:xfrm>
            <a:off x="325464" y="248643"/>
            <a:ext cx="8500821" cy="885427"/>
          </a:xfrm>
        </p:spPr>
        <p:txBody>
          <a:bodyPr/>
          <a:lstStyle/>
          <a:p>
            <a:r>
              <a:rPr lang="en-US"/>
              <a:t>Click to edit Master title style</a:t>
            </a:r>
            <a:endParaRPr lang="en-US" dirty="0"/>
          </a:p>
        </p:txBody>
      </p:sp>
      <p:sp>
        <p:nvSpPr>
          <p:cNvPr id="5" name="Slide Number Placeholder 4"/>
          <p:cNvSpPr>
            <a:spLocks noGrp="1"/>
          </p:cNvSpPr>
          <p:nvPr>
            <p:ph type="sldNum" sz="quarter" idx="12"/>
          </p:nvPr>
        </p:nvSpPr>
        <p:spPr>
          <a:xfrm>
            <a:off x="8426370" y="6546850"/>
            <a:ext cx="717630" cy="311150"/>
          </a:xfrm>
          <a:prstGeom prst="rect">
            <a:avLst/>
          </a:prstGeom>
        </p:spPr>
        <p:txBody>
          <a:bodyPr/>
          <a:lstStyle>
            <a:lvl1pPr>
              <a:defRPr/>
            </a:lvl1pPr>
          </a:lstStyle>
          <a:p>
            <a:pPr>
              <a:defRPr/>
            </a:pPr>
            <a:fld id="{CB2B5859-B8A3-DE41-843E-F8674EC25605}" type="slidenum">
              <a:rPr lang="en-US"/>
              <a:pPr>
                <a:defRPr/>
              </a:pPr>
              <a:t>‹#›</a:t>
            </a:fld>
            <a:endParaRPr lang="en-US" dirty="0"/>
          </a:p>
        </p:txBody>
      </p:sp>
      <p:sp>
        <p:nvSpPr>
          <p:cNvPr id="6" name="Text Placeholder 2"/>
          <p:cNvSpPr>
            <a:spLocks noGrp="1"/>
          </p:cNvSpPr>
          <p:nvPr>
            <p:ph type="body" idx="1" hasCustomPrompt="1"/>
          </p:nvPr>
        </p:nvSpPr>
        <p:spPr>
          <a:xfrm>
            <a:off x="357428" y="3992761"/>
            <a:ext cx="1714500" cy="2219324"/>
          </a:xfrm>
        </p:spPr>
        <p:txBody>
          <a:bodyPr/>
          <a:lstStyle>
            <a:lvl1pPr marL="0" indent="0" algn="l">
              <a:buNone/>
              <a:defRPr lang="en-US" sz="1400" b="0" i="0" baseline="0" smtClean="0">
                <a:solidFill>
                  <a:schemeClr val="bg2">
                    <a:lumMod val="25000"/>
                  </a:schemeClr>
                </a:solidFill>
                <a:effectLs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Lorem ipsum dolor sit amet, consectetuer adipiscing elit. Maecenas porttitor congue massa. Fusce posuere, magna sed pulvinar ultricies, purus lectus malesuada libero, sit </a:t>
            </a:r>
            <a:r>
              <a:rPr lang="en-US" dirty="0" err="1"/>
              <a:t>amet</a:t>
            </a:r>
            <a:r>
              <a:rPr lang="en-US" dirty="0"/>
              <a:t> </a:t>
            </a:r>
            <a:r>
              <a:rPr lang="en-US" dirty="0" err="1"/>
              <a:t>commodo</a:t>
            </a:r>
            <a:r>
              <a:rPr lang="en-US" dirty="0"/>
              <a:t>. </a:t>
            </a:r>
          </a:p>
        </p:txBody>
      </p:sp>
      <p:sp>
        <p:nvSpPr>
          <p:cNvPr id="7" name="Text Placeholder 2"/>
          <p:cNvSpPr>
            <a:spLocks noGrp="1"/>
          </p:cNvSpPr>
          <p:nvPr>
            <p:ph type="body" idx="13" hasCustomPrompt="1"/>
          </p:nvPr>
        </p:nvSpPr>
        <p:spPr>
          <a:xfrm>
            <a:off x="357428" y="3360539"/>
            <a:ext cx="1714500" cy="400050"/>
          </a:xfrm>
        </p:spPr>
        <p:txBody>
          <a:bodyPr/>
          <a:lstStyle>
            <a:lvl1pPr marL="0" indent="0" algn="ctr">
              <a:buNone/>
              <a:defRPr lang="en-US" sz="2400" b="0" i="0" cap="none" baseline="0" smtClean="0">
                <a:solidFill>
                  <a:schemeClr val="bg2">
                    <a:lumMod val="25000"/>
                  </a:schemeClr>
                </a:solidFill>
                <a:effectLst/>
                <a:latin typeface="+mn-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Add Text</a:t>
            </a:r>
          </a:p>
        </p:txBody>
      </p:sp>
      <p:sp>
        <p:nvSpPr>
          <p:cNvPr id="3" name="Rectangle 2"/>
          <p:cNvSpPr/>
          <p:nvPr userDrawn="1"/>
        </p:nvSpPr>
        <p:spPr>
          <a:xfrm>
            <a:off x="357428" y="1416545"/>
            <a:ext cx="1714500" cy="1718667"/>
          </a:xfrm>
          <a:prstGeom prst="rect">
            <a:avLst/>
          </a:prstGeom>
          <a:solidFill>
            <a:srgbClr val="F285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p:cNvSpPr/>
          <p:nvPr userDrawn="1"/>
        </p:nvSpPr>
        <p:spPr>
          <a:xfrm>
            <a:off x="2612160" y="1413570"/>
            <a:ext cx="1714500" cy="1718667"/>
          </a:xfrm>
          <a:prstGeom prst="rect">
            <a:avLst/>
          </a:prstGeom>
          <a:solidFill>
            <a:srgbClr val="F4C9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p:cNvSpPr/>
          <p:nvPr userDrawn="1"/>
        </p:nvSpPr>
        <p:spPr>
          <a:xfrm>
            <a:off x="4855272" y="1416545"/>
            <a:ext cx="1714500" cy="1718667"/>
          </a:xfrm>
          <a:prstGeom prst="rect">
            <a:avLst/>
          </a:prstGeom>
          <a:solidFill>
            <a:srgbClr val="A2B6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p:cNvSpPr/>
          <p:nvPr userDrawn="1"/>
        </p:nvSpPr>
        <p:spPr>
          <a:xfrm>
            <a:off x="7110005" y="1416545"/>
            <a:ext cx="1714500" cy="1718667"/>
          </a:xfrm>
          <a:prstGeom prst="rect">
            <a:avLst/>
          </a:prstGeom>
          <a:solidFill>
            <a:srgbClr val="C3B0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3" name="Picture 3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0329" y="1734828"/>
            <a:ext cx="1008698" cy="1008698"/>
          </a:xfrm>
          <a:prstGeom prst="rect">
            <a:avLst/>
          </a:prstGeom>
          <a:noFill/>
        </p:spPr>
      </p:pic>
      <p:sp>
        <p:nvSpPr>
          <p:cNvPr id="49" name="Text Placeholder 2"/>
          <p:cNvSpPr>
            <a:spLocks noGrp="1"/>
          </p:cNvSpPr>
          <p:nvPr>
            <p:ph type="body" idx="14" hasCustomPrompt="1"/>
          </p:nvPr>
        </p:nvSpPr>
        <p:spPr>
          <a:xfrm>
            <a:off x="2612160" y="3983236"/>
            <a:ext cx="1714500" cy="2219324"/>
          </a:xfrm>
        </p:spPr>
        <p:txBody>
          <a:bodyPr/>
          <a:lstStyle>
            <a:lvl1pPr marL="0" indent="0" algn="l">
              <a:buNone/>
              <a:defRPr lang="en-US" sz="1400" b="0" i="0" baseline="0" smtClean="0">
                <a:solidFill>
                  <a:schemeClr val="bg2">
                    <a:lumMod val="25000"/>
                  </a:schemeClr>
                </a:solidFill>
                <a:effectLs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Lorem ipsum dolor sit amet, consectetuer adipiscing elit. Maecenas porttitor congue massa. Fusce posuere, magna sed pulvinar ultricies, purus lectus malesuada libero, sit </a:t>
            </a:r>
            <a:r>
              <a:rPr lang="en-US" dirty="0" err="1"/>
              <a:t>amet</a:t>
            </a:r>
            <a:r>
              <a:rPr lang="en-US" dirty="0"/>
              <a:t> </a:t>
            </a:r>
            <a:r>
              <a:rPr lang="en-US" dirty="0" err="1"/>
              <a:t>commodo</a:t>
            </a:r>
            <a:r>
              <a:rPr lang="en-US" dirty="0"/>
              <a:t>. </a:t>
            </a:r>
          </a:p>
        </p:txBody>
      </p:sp>
      <p:sp>
        <p:nvSpPr>
          <p:cNvPr id="50" name="Text Placeholder 2"/>
          <p:cNvSpPr>
            <a:spLocks noGrp="1"/>
          </p:cNvSpPr>
          <p:nvPr>
            <p:ph type="body" idx="15" hasCustomPrompt="1"/>
          </p:nvPr>
        </p:nvSpPr>
        <p:spPr>
          <a:xfrm>
            <a:off x="2612160" y="3351014"/>
            <a:ext cx="1714500" cy="400050"/>
          </a:xfrm>
        </p:spPr>
        <p:txBody>
          <a:bodyPr/>
          <a:lstStyle>
            <a:lvl1pPr marL="0" indent="0" algn="ctr">
              <a:buNone/>
              <a:defRPr lang="en-US" sz="2400" b="0" i="0" cap="none" baseline="0" smtClean="0">
                <a:solidFill>
                  <a:schemeClr val="bg2">
                    <a:lumMod val="25000"/>
                  </a:schemeClr>
                </a:solidFill>
                <a:effectLst/>
                <a:latin typeface="+mn-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Add Text</a:t>
            </a:r>
          </a:p>
        </p:txBody>
      </p:sp>
      <p:sp>
        <p:nvSpPr>
          <p:cNvPr id="51" name="Text Placeholder 2"/>
          <p:cNvSpPr>
            <a:spLocks noGrp="1"/>
          </p:cNvSpPr>
          <p:nvPr>
            <p:ph type="body" idx="16" hasCustomPrompt="1"/>
          </p:nvPr>
        </p:nvSpPr>
        <p:spPr>
          <a:xfrm>
            <a:off x="4855272" y="3992761"/>
            <a:ext cx="1714500" cy="2219324"/>
          </a:xfrm>
        </p:spPr>
        <p:txBody>
          <a:bodyPr/>
          <a:lstStyle>
            <a:lvl1pPr marL="0" indent="0" algn="l">
              <a:buNone/>
              <a:defRPr lang="en-US" sz="1400" b="0" i="0" baseline="0" smtClean="0">
                <a:solidFill>
                  <a:schemeClr val="bg2">
                    <a:lumMod val="25000"/>
                  </a:schemeClr>
                </a:solidFill>
                <a:effectLs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Lorem ipsum dolor sit amet, consectetuer adipiscing elit. Maecenas porttitor congue massa. Fusce posuere, magna sed pulvinar ultricies, purus lectus malesuada libero, sit </a:t>
            </a:r>
            <a:r>
              <a:rPr lang="en-US" dirty="0" err="1"/>
              <a:t>amet</a:t>
            </a:r>
            <a:r>
              <a:rPr lang="en-US" dirty="0"/>
              <a:t> </a:t>
            </a:r>
            <a:r>
              <a:rPr lang="en-US" dirty="0" err="1"/>
              <a:t>commodo</a:t>
            </a:r>
            <a:r>
              <a:rPr lang="en-US" dirty="0"/>
              <a:t>. </a:t>
            </a:r>
          </a:p>
        </p:txBody>
      </p:sp>
      <p:sp>
        <p:nvSpPr>
          <p:cNvPr id="52" name="Text Placeholder 2"/>
          <p:cNvSpPr>
            <a:spLocks noGrp="1"/>
          </p:cNvSpPr>
          <p:nvPr>
            <p:ph type="body" idx="17" hasCustomPrompt="1"/>
          </p:nvPr>
        </p:nvSpPr>
        <p:spPr>
          <a:xfrm>
            <a:off x="4855272" y="3360539"/>
            <a:ext cx="1714500" cy="400050"/>
          </a:xfrm>
        </p:spPr>
        <p:txBody>
          <a:bodyPr/>
          <a:lstStyle>
            <a:lvl1pPr marL="0" indent="0" algn="ctr">
              <a:buNone/>
              <a:defRPr lang="en-US" sz="2400" b="0" i="0" cap="none" baseline="0" smtClean="0">
                <a:solidFill>
                  <a:schemeClr val="bg2">
                    <a:lumMod val="25000"/>
                  </a:schemeClr>
                </a:solidFill>
                <a:effectLst/>
                <a:latin typeface="+mn-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Add Text</a:t>
            </a:r>
          </a:p>
        </p:txBody>
      </p:sp>
      <p:sp>
        <p:nvSpPr>
          <p:cNvPr id="53" name="Text Placeholder 2"/>
          <p:cNvSpPr>
            <a:spLocks noGrp="1"/>
          </p:cNvSpPr>
          <p:nvPr>
            <p:ph type="body" idx="18" hasCustomPrompt="1"/>
          </p:nvPr>
        </p:nvSpPr>
        <p:spPr>
          <a:xfrm>
            <a:off x="7110005" y="3983236"/>
            <a:ext cx="1714500" cy="2219324"/>
          </a:xfrm>
        </p:spPr>
        <p:txBody>
          <a:bodyPr/>
          <a:lstStyle>
            <a:lvl1pPr marL="0" indent="0" algn="l">
              <a:buNone/>
              <a:defRPr lang="en-US" sz="1400" b="0" i="0" baseline="0" smtClean="0">
                <a:solidFill>
                  <a:schemeClr val="bg2">
                    <a:lumMod val="25000"/>
                  </a:schemeClr>
                </a:solidFill>
                <a:effectLs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Lorem ipsum dolor sit amet, consectetuer adipiscing elit. Maecenas porttitor congue massa. Fusce posuere, magna sed pulvinar ultricies, purus lectus malesuada libero, sit </a:t>
            </a:r>
            <a:r>
              <a:rPr lang="en-US" dirty="0" err="1"/>
              <a:t>amet</a:t>
            </a:r>
            <a:r>
              <a:rPr lang="en-US" dirty="0"/>
              <a:t> </a:t>
            </a:r>
            <a:r>
              <a:rPr lang="en-US" dirty="0" err="1"/>
              <a:t>commodo</a:t>
            </a:r>
            <a:r>
              <a:rPr lang="en-US" dirty="0"/>
              <a:t>. </a:t>
            </a:r>
          </a:p>
        </p:txBody>
      </p:sp>
      <p:sp>
        <p:nvSpPr>
          <p:cNvPr id="54" name="Text Placeholder 2"/>
          <p:cNvSpPr>
            <a:spLocks noGrp="1"/>
          </p:cNvSpPr>
          <p:nvPr>
            <p:ph type="body" idx="19" hasCustomPrompt="1"/>
          </p:nvPr>
        </p:nvSpPr>
        <p:spPr>
          <a:xfrm>
            <a:off x="7110005" y="3351014"/>
            <a:ext cx="1714500" cy="400050"/>
          </a:xfrm>
        </p:spPr>
        <p:txBody>
          <a:bodyPr/>
          <a:lstStyle>
            <a:lvl1pPr marL="0" indent="0" algn="ctr">
              <a:buNone/>
              <a:defRPr lang="en-US" sz="2400" b="0" i="0" cap="none" baseline="0" smtClean="0">
                <a:solidFill>
                  <a:schemeClr val="bg2">
                    <a:lumMod val="25000"/>
                  </a:schemeClr>
                </a:solidFill>
                <a:effectLst/>
                <a:latin typeface="+mn-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Add Text</a:t>
            </a:r>
          </a:p>
        </p:txBody>
      </p:sp>
      <p:pic>
        <p:nvPicPr>
          <p:cNvPr id="55" name="Picture 5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965061" y="1734828"/>
            <a:ext cx="1008698" cy="1008698"/>
          </a:xfrm>
          <a:prstGeom prst="rect">
            <a:avLst/>
          </a:prstGeom>
          <a:noFill/>
        </p:spPr>
      </p:pic>
      <p:pic>
        <p:nvPicPr>
          <p:cNvPr id="56" name="Picture 5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08173" y="1734828"/>
            <a:ext cx="1008698" cy="1008698"/>
          </a:xfrm>
          <a:prstGeom prst="rect">
            <a:avLst/>
          </a:prstGeom>
          <a:noFill/>
        </p:spPr>
      </p:pic>
      <p:pic>
        <p:nvPicPr>
          <p:cNvPr id="57" name="Picture 5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62906" y="1734828"/>
            <a:ext cx="1008698" cy="1008698"/>
          </a:xfrm>
          <a:prstGeom prst="rect">
            <a:avLst/>
          </a:prstGeom>
          <a:noFill/>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317715" y="248643"/>
            <a:ext cx="8508570" cy="885427"/>
          </a:xfrm>
        </p:spPr>
        <p:txBody>
          <a:bodyPr/>
          <a:lstStyle/>
          <a:p>
            <a:r>
              <a:rPr lang="en-US"/>
              <a:t>Click to edit Master title style</a:t>
            </a:r>
            <a:endParaRPr lang="en-US" dirty="0"/>
          </a:p>
        </p:txBody>
      </p:sp>
      <p:sp>
        <p:nvSpPr>
          <p:cNvPr id="5" name="Slide Number Placeholder 4"/>
          <p:cNvSpPr>
            <a:spLocks noGrp="1"/>
          </p:cNvSpPr>
          <p:nvPr>
            <p:ph type="sldNum" sz="quarter" idx="12"/>
          </p:nvPr>
        </p:nvSpPr>
        <p:spPr>
          <a:xfrm>
            <a:off x="8426370" y="6546850"/>
            <a:ext cx="717630" cy="311150"/>
          </a:xfrm>
          <a:prstGeom prst="rect">
            <a:avLst/>
          </a:prstGeom>
        </p:spPr>
        <p:txBody>
          <a:bodyPr/>
          <a:lstStyle>
            <a:lvl1pPr>
              <a:defRPr/>
            </a:lvl1pPr>
          </a:lstStyle>
          <a:p>
            <a:pPr>
              <a:defRPr/>
            </a:pPr>
            <a:fld id="{CB2B5859-B8A3-DE41-843E-F8674EC25605}" type="slidenum">
              <a:rPr lang="en-US"/>
              <a:pPr>
                <a:defRPr/>
              </a:pPr>
              <a:t>‹#›</a:t>
            </a:fld>
            <a:endParaRPr lang="en-US" dirty="0"/>
          </a:p>
        </p:txBody>
      </p:sp>
      <p:sp>
        <p:nvSpPr>
          <p:cNvPr id="6" name="Text Placeholder 2"/>
          <p:cNvSpPr>
            <a:spLocks noGrp="1"/>
          </p:cNvSpPr>
          <p:nvPr>
            <p:ph type="body" idx="1" hasCustomPrompt="1"/>
          </p:nvPr>
        </p:nvSpPr>
        <p:spPr>
          <a:xfrm>
            <a:off x="272189" y="3840360"/>
            <a:ext cx="2352676" cy="2554089"/>
          </a:xfrm>
        </p:spPr>
        <p:txBody>
          <a:bodyPr/>
          <a:lstStyle>
            <a:lvl1pPr marL="0" indent="0" algn="l">
              <a:buNone/>
              <a:defRPr lang="en-US" sz="1800" b="0" i="0" baseline="0" smtClean="0">
                <a:effectLst/>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Lorem ipsum dolor sit amet, consectetuer adipiscing elit. Maecenas porttitor congue massa. Fusce posuere, magna sed pulvinar ultricies, purus lectus malesuada libero, sit amet </a:t>
            </a:r>
            <a:r>
              <a:rPr lang="en-US" dirty="0" err="1"/>
              <a:t>commodo</a:t>
            </a:r>
            <a:r>
              <a:rPr lang="en-US" dirty="0"/>
              <a:t> magna. </a:t>
            </a:r>
          </a:p>
          <a:p>
            <a:pPr lvl="0"/>
            <a:endParaRPr lang="en-US" dirty="0"/>
          </a:p>
        </p:txBody>
      </p:sp>
      <p:sp>
        <p:nvSpPr>
          <p:cNvPr id="7" name="Text Placeholder 2"/>
          <p:cNvSpPr>
            <a:spLocks noGrp="1"/>
          </p:cNvSpPr>
          <p:nvPr>
            <p:ph type="body" idx="13" hasCustomPrompt="1"/>
          </p:nvPr>
        </p:nvSpPr>
        <p:spPr>
          <a:xfrm>
            <a:off x="272188" y="3232249"/>
            <a:ext cx="2352676" cy="420886"/>
          </a:xfrm>
        </p:spPr>
        <p:txBody>
          <a:bodyPr/>
          <a:lstStyle>
            <a:lvl1pPr marL="0" indent="0" algn="ctr">
              <a:buNone/>
              <a:defRPr lang="en-US" sz="2000" b="0" i="0" cap="all" baseline="0" smtClean="0">
                <a:effectLst/>
                <a:latin typeface="+mn-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ADD TEXT</a:t>
            </a:r>
          </a:p>
        </p:txBody>
      </p:sp>
      <p:sp>
        <p:nvSpPr>
          <p:cNvPr id="14" name="Picture Placeholder 13"/>
          <p:cNvSpPr>
            <a:spLocks noGrp="1"/>
          </p:cNvSpPr>
          <p:nvPr>
            <p:ph type="pic" sz="quarter" idx="14" hasCustomPrompt="1"/>
          </p:nvPr>
        </p:nvSpPr>
        <p:spPr>
          <a:xfrm>
            <a:off x="567465" y="1234678"/>
            <a:ext cx="1762125" cy="1819275"/>
          </a:xfrm>
          <a:prstGeom prst="ellipse">
            <a:avLst/>
          </a:prstGeom>
        </p:spPr>
        <p:txBody>
          <a:bodyPr/>
          <a:lstStyle>
            <a:lvl1pPr>
              <a:defRPr sz="1600"/>
            </a:lvl1pPr>
          </a:lstStyle>
          <a:p>
            <a:r>
              <a:rPr lang="en-US" dirty="0"/>
              <a:t>Add picture</a:t>
            </a:r>
          </a:p>
        </p:txBody>
      </p:sp>
      <p:sp>
        <p:nvSpPr>
          <p:cNvPr id="16" name="Text Placeholder 2"/>
          <p:cNvSpPr>
            <a:spLocks noGrp="1"/>
          </p:cNvSpPr>
          <p:nvPr>
            <p:ph type="body" idx="15" hasCustomPrompt="1"/>
          </p:nvPr>
        </p:nvSpPr>
        <p:spPr>
          <a:xfrm>
            <a:off x="3343999" y="3865322"/>
            <a:ext cx="2352676" cy="2554089"/>
          </a:xfrm>
        </p:spPr>
        <p:txBody>
          <a:bodyPr/>
          <a:lstStyle>
            <a:lvl1pPr marL="0" indent="0" algn="l">
              <a:buNone/>
              <a:defRPr lang="en-US" sz="1800" b="0" i="0" baseline="0" smtClean="0">
                <a:effectLst/>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Lorem ipsum dolor sit amet, consectetuer adipiscing elit. Maecenas porttitor congue massa. Fusce posuere, magna sed pulvinar ultricies, purus lectus malesuada libero, sit amet </a:t>
            </a:r>
            <a:r>
              <a:rPr lang="en-US" dirty="0" err="1"/>
              <a:t>commodo</a:t>
            </a:r>
            <a:r>
              <a:rPr lang="en-US" dirty="0"/>
              <a:t> magna. </a:t>
            </a:r>
          </a:p>
          <a:p>
            <a:pPr lvl="0"/>
            <a:endParaRPr lang="en-US" dirty="0"/>
          </a:p>
        </p:txBody>
      </p:sp>
      <p:sp>
        <p:nvSpPr>
          <p:cNvPr id="17" name="Text Placeholder 2"/>
          <p:cNvSpPr>
            <a:spLocks noGrp="1"/>
          </p:cNvSpPr>
          <p:nvPr>
            <p:ph type="body" idx="16" hasCustomPrompt="1"/>
          </p:nvPr>
        </p:nvSpPr>
        <p:spPr>
          <a:xfrm>
            <a:off x="3343999" y="3250513"/>
            <a:ext cx="2352676" cy="420886"/>
          </a:xfrm>
        </p:spPr>
        <p:txBody>
          <a:bodyPr/>
          <a:lstStyle>
            <a:lvl1pPr marL="0" indent="0" algn="ctr">
              <a:buNone/>
              <a:defRPr lang="en-US" sz="2000" b="0" i="0" cap="all" baseline="0" smtClean="0">
                <a:effectLst/>
                <a:latin typeface="+mn-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ADD TEXT</a:t>
            </a:r>
          </a:p>
        </p:txBody>
      </p:sp>
      <p:sp>
        <p:nvSpPr>
          <p:cNvPr id="27" name="Picture Placeholder 13"/>
          <p:cNvSpPr>
            <a:spLocks noGrp="1"/>
          </p:cNvSpPr>
          <p:nvPr>
            <p:ph type="pic" sz="quarter" idx="17" hasCustomPrompt="1"/>
          </p:nvPr>
        </p:nvSpPr>
        <p:spPr>
          <a:xfrm>
            <a:off x="3639275" y="1235530"/>
            <a:ext cx="1762125" cy="1819275"/>
          </a:xfrm>
          <a:prstGeom prst="ellipse">
            <a:avLst/>
          </a:prstGeom>
        </p:spPr>
        <p:txBody>
          <a:bodyPr/>
          <a:lstStyle>
            <a:lvl1pPr>
              <a:defRPr sz="1600"/>
            </a:lvl1pPr>
          </a:lstStyle>
          <a:p>
            <a:r>
              <a:rPr lang="en-US" dirty="0"/>
              <a:t>Add picture</a:t>
            </a:r>
          </a:p>
        </p:txBody>
      </p:sp>
      <p:sp>
        <p:nvSpPr>
          <p:cNvPr id="28" name="Text Placeholder 2"/>
          <p:cNvSpPr>
            <a:spLocks noGrp="1"/>
          </p:cNvSpPr>
          <p:nvPr>
            <p:ph type="body" idx="18" hasCustomPrompt="1"/>
          </p:nvPr>
        </p:nvSpPr>
        <p:spPr>
          <a:xfrm>
            <a:off x="6415811" y="3864470"/>
            <a:ext cx="2352676" cy="2554089"/>
          </a:xfrm>
        </p:spPr>
        <p:txBody>
          <a:bodyPr/>
          <a:lstStyle>
            <a:lvl1pPr marL="0" indent="0" algn="l">
              <a:buNone/>
              <a:defRPr lang="en-US" sz="1800" b="0" i="0" baseline="0" smtClean="0">
                <a:effectLst/>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Lorem ipsum dolor sit amet, consectetuer adipiscing elit. Maecenas porttitor congue massa. Fusce posuere, magna sed pulvinar ultricies, purus lectus malesuada libero, sit amet </a:t>
            </a:r>
            <a:r>
              <a:rPr lang="en-US" dirty="0" err="1"/>
              <a:t>commodo</a:t>
            </a:r>
            <a:r>
              <a:rPr lang="en-US" dirty="0"/>
              <a:t> magna. </a:t>
            </a:r>
          </a:p>
          <a:p>
            <a:pPr lvl="0"/>
            <a:endParaRPr lang="en-US" dirty="0"/>
          </a:p>
        </p:txBody>
      </p:sp>
      <p:sp>
        <p:nvSpPr>
          <p:cNvPr id="29" name="Text Placeholder 2"/>
          <p:cNvSpPr>
            <a:spLocks noGrp="1"/>
          </p:cNvSpPr>
          <p:nvPr>
            <p:ph type="body" idx="19" hasCustomPrompt="1"/>
          </p:nvPr>
        </p:nvSpPr>
        <p:spPr>
          <a:xfrm>
            <a:off x="6415811" y="3232249"/>
            <a:ext cx="2352676" cy="420886"/>
          </a:xfrm>
        </p:spPr>
        <p:txBody>
          <a:bodyPr/>
          <a:lstStyle>
            <a:lvl1pPr marL="0" indent="0" algn="ctr">
              <a:buNone/>
              <a:defRPr lang="en-US" sz="2000" b="0" i="0" cap="all" baseline="0" smtClean="0">
                <a:effectLst/>
                <a:latin typeface="+mn-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ADD TEXT</a:t>
            </a:r>
          </a:p>
        </p:txBody>
      </p:sp>
      <p:sp>
        <p:nvSpPr>
          <p:cNvPr id="30" name="Picture Placeholder 13"/>
          <p:cNvSpPr>
            <a:spLocks noGrp="1"/>
          </p:cNvSpPr>
          <p:nvPr>
            <p:ph type="pic" sz="quarter" idx="20" hasCustomPrompt="1"/>
          </p:nvPr>
        </p:nvSpPr>
        <p:spPr>
          <a:xfrm>
            <a:off x="6711087" y="1234678"/>
            <a:ext cx="1762125" cy="1819275"/>
          </a:xfrm>
          <a:prstGeom prst="ellipse">
            <a:avLst/>
          </a:prstGeom>
        </p:spPr>
        <p:txBody>
          <a:bodyPr/>
          <a:lstStyle>
            <a:lvl1pPr>
              <a:defRPr sz="1600"/>
            </a:lvl1pPr>
          </a:lstStyle>
          <a:p>
            <a:r>
              <a:rPr lang="en-US" dirty="0"/>
              <a:t>Add picture</a:t>
            </a: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sp>
        <p:nvSpPr>
          <p:cNvPr id="2" name="Title 1"/>
          <p:cNvSpPr>
            <a:spLocks noGrp="1"/>
          </p:cNvSpPr>
          <p:nvPr>
            <p:ph type="title"/>
          </p:nvPr>
        </p:nvSpPr>
        <p:spPr>
          <a:xfrm>
            <a:off x="325464" y="248643"/>
            <a:ext cx="8500821" cy="885427"/>
          </a:xfrm>
        </p:spPr>
        <p:txBody>
          <a:bodyPr/>
          <a:lstStyle/>
          <a:p>
            <a:r>
              <a:rPr lang="en-US"/>
              <a:t>Click to edit Master title style</a:t>
            </a:r>
            <a:endParaRPr lang="en-US" dirty="0"/>
          </a:p>
        </p:txBody>
      </p:sp>
      <p:sp>
        <p:nvSpPr>
          <p:cNvPr id="5" name="Slide Number Placeholder 4"/>
          <p:cNvSpPr>
            <a:spLocks noGrp="1"/>
          </p:cNvSpPr>
          <p:nvPr>
            <p:ph type="sldNum" sz="quarter" idx="12"/>
          </p:nvPr>
        </p:nvSpPr>
        <p:spPr>
          <a:xfrm>
            <a:off x="8426370" y="6546850"/>
            <a:ext cx="717630" cy="311150"/>
          </a:xfrm>
          <a:prstGeom prst="rect">
            <a:avLst/>
          </a:prstGeom>
        </p:spPr>
        <p:txBody>
          <a:bodyPr/>
          <a:lstStyle>
            <a:lvl1pPr>
              <a:defRPr/>
            </a:lvl1pPr>
          </a:lstStyle>
          <a:p>
            <a:pPr>
              <a:defRPr/>
            </a:pPr>
            <a:fld id="{CB2B5859-B8A3-DE41-843E-F8674EC25605}" type="slidenum">
              <a:rPr lang="en-US"/>
              <a:pPr>
                <a:defRPr/>
              </a:pPr>
              <a:t>‹#›</a:t>
            </a:fld>
            <a:endParaRPr lang="en-US" dirty="0"/>
          </a:p>
        </p:txBody>
      </p:sp>
      <p:sp>
        <p:nvSpPr>
          <p:cNvPr id="6" name="Text Placeholder 2"/>
          <p:cNvSpPr>
            <a:spLocks noGrp="1"/>
          </p:cNvSpPr>
          <p:nvPr>
            <p:ph type="body" idx="1" hasCustomPrompt="1"/>
          </p:nvPr>
        </p:nvSpPr>
        <p:spPr>
          <a:xfrm>
            <a:off x="325464" y="1885430"/>
            <a:ext cx="2352676" cy="4498974"/>
          </a:xfrm>
        </p:spPr>
        <p:txBody>
          <a:bodyPr/>
          <a:lstStyle>
            <a:lvl1pPr marL="0" indent="0" algn="l">
              <a:buNone/>
              <a:defRPr lang="en-US" sz="1800" b="0" i="0" baseline="0" smtClean="0">
                <a:effectLs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Lorem ipsum dolor sit amet, consectetuer adipiscing elit. Maecenas porttitor congue massa. Fusce posuere, magna sed pulvinar ultricies, purus lectus malesuada libero, sit amet commodo magna eros quis </a:t>
            </a:r>
            <a:r>
              <a:rPr lang="en-US" dirty="0" err="1"/>
              <a:t>urna</a:t>
            </a:r>
            <a:r>
              <a:rPr lang="en-US" dirty="0"/>
              <a:t>.</a:t>
            </a:r>
          </a:p>
          <a:p>
            <a:pPr lvl="0"/>
            <a:r>
              <a:rPr lang="en-US" dirty="0"/>
              <a:t>Nunc viverra imperdiet enim. Fusce est. Vivamus a tellus.</a:t>
            </a:r>
          </a:p>
          <a:p>
            <a:pPr lvl="0"/>
            <a:r>
              <a:rPr lang="en-US" dirty="0" err="1"/>
              <a:t>Pellentesque</a:t>
            </a:r>
            <a:r>
              <a:rPr lang="en-US" dirty="0"/>
              <a:t> habitant </a:t>
            </a:r>
            <a:r>
              <a:rPr lang="en-US" dirty="0" err="1"/>
              <a:t>morbi</a:t>
            </a:r>
            <a:r>
              <a:rPr lang="en-US" dirty="0"/>
              <a:t> </a:t>
            </a:r>
            <a:r>
              <a:rPr lang="en-US" dirty="0" err="1"/>
              <a:t>tristique</a:t>
            </a:r>
            <a:r>
              <a:rPr lang="en-US" dirty="0"/>
              <a:t>. .</a:t>
            </a:r>
          </a:p>
        </p:txBody>
      </p:sp>
      <p:sp>
        <p:nvSpPr>
          <p:cNvPr id="7" name="Text Placeholder 2"/>
          <p:cNvSpPr>
            <a:spLocks noGrp="1"/>
          </p:cNvSpPr>
          <p:nvPr>
            <p:ph type="body" idx="13" hasCustomPrompt="1"/>
          </p:nvPr>
        </p:nvSpPr>
        <p:spPr>
          <a:xfrm>
            <a:off x="325464" y="1269877"/>
            <a:ext cx="2352676" cy="420886"/>
          </a:xfrm>
        </p:spPr>
        <p:txBody>
          <a:bodyPr/>
          <a:lstStyle>
            <a:lvl1pPr marL="0" indent="0" algn="ctr">
              <a:buNone/>
              <a:defRPr lang="en-US" sz="2000" b="0" i="0" cap="all" baseline="0" smtClean="0">
                <a:effectLst/>
                <a:latin typeface="+mn-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ADD TEXT</a:t>
            </a:r>
          </a:p>
        </p:txBody>
      </p:sp>
      <p:sp>
        <p:nvSpPr>
          <p:cNvPr id="17" name="Text Placeholder 2"/>
          <p:cNvSpPr>
            <a:spLocks noGrp="1"/>
          </p:cNvSpPr>
          <p:nvPr>
            <p:ph type="body" idx="16" hasCustomPrompt="1"/>
          </p:nvPr>
        </p:nvSpPr>
        <p:spPr>
          <a:xfrm>
            <a:off x="3468290" y="1262361"/>
            <a:ext cx="2352676" cy="420886"/>
          </a:xfrm>
        </p:spPr>
        <p:txBody>
          <a:bodyPr/>
          <a:lstStyle>
            <a:lvl1pPr marL="0" indent="0" algn="ctr">
              <a:buNone/>
              <a:defRPr lang="en-US" sz="2000" b="0" i="0" cap="all" baseline="0" smtClean="0">
                <a:effectLst/>
                <a:latin typeface="+mn-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ADD TEXT</a:t>
            </a:r>
          </a:p>
        </p:txBody>
      </p:sp>
      <p:sp>
        <p:nvSpPr>
          <p:cNvPr id="29" name="Text Placeholder 2"/>
          <p:cNvSpPr>
            <a:spLocks noGrp="1"/>
          </p:cNvSpPr>
          <p:nvPr>
            <p:ph type="body" idx="19" hasCustomPrompt="1"/>
          </p:nvPr>
        </p:nvSpPr>
        <p:spPr>
          <a:xfrm>
            <a:off x="6473609" y="1254378"/>
            <a:ext cx="2352676" cy="420886"/>
          </a:xfrm>
        </p:spPr>
        <p:txBody>
          <a:bodyPr/>
          <a:lstStyle>
            <a:lvl1pPr marL="0" indent="0" algn="ctr">
              <a:buNone/>
              <a:defRPr lang="en-US" sz="2000" b="0" i="0" cap="all" baseline="0" smtClean="0">
                <a:effectLst/>
                <a:latin typeface="+mn-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ADD TEXT</a:t>
            </a:r>
          </a:p>
        </p:txBody>
      </p:sp>
      <p:sp>
        <p:nvSpPr>
          <p:cNvPr id="13" name="Text Placeholder 2"/>
          <p:cNvSpPr>
            <a:spLocks noGrp="1"/>
          </p:cNvSpPr>
          <p:nvPr>
            <p:ph type="body" idx="20" hasCustomPrompt="1"/>
          </p:nvPr>
        </p:nvSpPr>
        <p:spPr>
          <a:xfrm>
            <a:off x="3468290" y="1885430"/>
            <a:ext cx="2352676" cy="4498974"/>
          </a:xfrm>
        </p:spPr>
        <p:txBody>
          <a:bodyPr/>
          <a:lstStyle>
            <a:lvl1pPr marL="0" indent="0" algn="l">
              <a:buNone/>
              <a:defRPr lang="en-US" sz="1800" b="0" i="0" baseline="0" smtClean="0">
                <a:effectLs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Lorem ipsum dolor sit amet, consectetuer adipiscing elit. Maecenas porttitor congue massa. Fusce posuere, magna sed pulvinar ultricies, purus lectus malesuada libero, sit amet commodo magna eros quis </a:t>
            </a:r>
            <a:r>
              <a:rPr lang="en-US" dirty="0" err="1"/>
              <a:t>urna</a:t>
            </a:r>
            <a:r>
              <a:rPr lang="en-US" dirty="0"/>
              <a:t>.</a:t>
            </a:r>
          </a:p>
          <a:p>
            <a:pPr lvl="0"/>
            <a:r>
              <a:rPr lang="en-US" dirty="0"/>
              <a:t>Nunc viverra imperdiet enim. Fusce est. Vivamus a tellus.</a:t>
            </a:r>
          </a:p>
          <a:p>
            <a:pPr lvl="0"/>
            <a:r>
              <a:rPr lang="en-US" dirty="0" err="1"/>
              <a:t>Pellentesque</a:t>
            </a:r>
            <a:r>
              <a:rPr lang="en-US" dirty="0"/>
              <a:t> habitant </a:t>
            </a:r>
            <a:r>
              <a:rPr lang="en-US" dirty="0" err="1"/>
              <a:t>morbi</a:t>
            </a:r>
            <a:r>
              <a:rPr lang="en-US" dirty="0"/>
              <a:t> </a:t>
            </a:r>
            <a:r>
              <a:rPr lang="en-US" dirty="0" err="1"/>
              <a:t>tristique</a:t>
            </a:r>
            <a:r>
              <a:rPr lang="en-US" dirty="0"/>
              <a:t>. .</a:t>
            </a:r>
          </a:p>
        </p:txBody>
      </p:sp>
      <p:sp>
        <p:nvSpPr>
          <p:cNvPr id="15" name="Text Placeholder 2"/>
          <p:cNvSpPr>
            <a:spLocks noGrp="1"/>
          </p:cNvSpPr>
          <p:nvPr>
            <p:ph type="body" idx="21" hasCustomPrompt="1"/>
          </p:nvPr>
        </p:nvSpPr>
        <p:spPr>
          <a:xfrm>
            <a:off x="6473609" y="1856855"/>
            <a:ext cx="2352676" cy="4498974"/>
          </a:xfrm>
        </p:spPr>
        <p:txBody>
          <a:bodyPr/>
          <a:lstStyle>
            <a:lvl1pPr marL="0" indent="0" algn="l">
              <a:buNone/>
              <a:defRPr lang="en-US" sz="1800" b="0" i="0" baseline="0" smtClean="0">
                <a:effectLs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Lorem ipsum dolor sit amet, consectetuer adipiscing elit. Maecenas porttitor congue massa. Fusce posuere, magna sed pulvinar ultricies, purus lectus malesuada libero, sit amet commodo magna eros quis </a:t>
            </a:r>
            <a:r>
              <a:rPr lang="en-US" dirty="0" err="1"/>
              <a:t>urna</a:t>
            </a:r>
            <a:r>
              <a:rPr lang="en-US" dirty="0"/>
              <a:t>.</a:t>
            </a:r>
          </a:p>
          <a:p>
            <a:pPr lvl="0"/>
            <a:r>
              <a:rPr lang="en-US" dirty="0"/>
              <a:t>Nunc viverra imperdiet enim. Fusce est. Vivamus a tellus.</a:t>
            </a:r>
          </a:p>
          <a:p>
            <a:pPr lvl="0"/>
            <a:r>
              <a:rPr lang="en-US" dirty="0" err="1"/>
              <a:t>Pellentesque</a:t>
            </a:r>
            <a:r>
              <a:rPr lang="en-US" dirty="0"/>
              <a:t> habitant </a:t>
            </a:r>
            <a:r>
              <a:rPr lang="en-US" dirty="0" err="1"/>
              <a:t>morbi</a:t>
            </a:r>
            <a:r>
              <a:rPr lang="en-US" dirty="0"/>
              <a:t> </a:t>
            </a:r>
            <a:r>
              <a:rPr lang="en-US" dirty="0" err="1"/>
              <a:t>tristique</a:t>
            </a:r>
            <a:r>
              <a:rPr lang="en-US" dirty="0"/>
              <a:t>. .</a:t>
            </a: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757302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investor">
    <p:spTree>
      <p:nvGrpSpPr>
        <p:cNvPr id="1" name=""/>
        <p:cNvGrpSpPr/>
        <p:nvPr/>
      </p:nvGrpSpPr>
      <p:grpSpPr>
        <a:xfrm>
          <a:off x="0" y="0"/>
          <a:ext cx="0" cy="0"/>
          <a:chOff x="0" y="0"/>
          <a:chExt cx="0" cy="0"/>
        </a:xfrm>
      </p:grpSpPr>
      <p:cxnSp>
        <p:nvCxnSpPr>
          <p:cNvPr id="4" name="Straight Connector 3"/>
          <p:cNvCxnSpPr/>
          <p:nvPr userDrawn="1"/>
        </p:nvCxnSpPr>
        <p:spPr>
          <a:xfrm flipV="1">
            <a:off x="0" y="5653088"/>
            <a:ext cx="9144000" cy="17462"/>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15" name="Title 1"/>
          <p:cNvSpPr>
            <a:spLocks noGrp="1"/>
          </p:cNvSpPr>
          <p:nvPr>
            <p:ph type="title"/>
          </p:nvPr>
        </p:nvSpPr>
        <p:spPr>
          <a:xfrm>
            <a:off x="327656" y="4680962"/>
            <a:ext cx="8488680" cy="863657"/>
          </a:xfrm>
        </p:spPr>
        <p:txBody>
          <a:bodyPr/>
          <a:lstStyle>
            <a:lvl1pPr algn="ctr">
              <a:defRPr>
                <a:solidFill>
                  <a:schemeClr val="bg2">
                    <a:lumMod val="25000"/>
                  </a:schemeClr>
                </a:solidFill>
              </a:defRPr>
            </a:lvl1pPr>
          </a:lstStyle>
          <a:p>
            <a:r>
              <a:rPr lang="en-US"/>
              <a:t>Click to edit Master title style</a:t>
            </a:r>
            <a:endParaRPr lang="en-US" dirty="0"/>
          </a:p>
        </p:txBody>
      </p:sp>
      <p:sp>
        <p:nvSpPr>
          <p:cNvPr id="21" name="Text Placeholder 2"/>
          <p:cNvSpPr>
            <a:spLocks noGrp="1"/>
          </p:cNvSpPr>
          <p:nvPr>
            <p:ph type="body" idx="1"/>
          </p:nvPr>
        </p:nvSpPr>
        <p:spPr>
          <a:xfrm>
            <a:off x="2978898" y="5775325"/>
            <a:ext cx="3186196" cy="346935"/>
          </a:xfrm>
        </p:spPr>
        <p:txBody>
          <a:bodyPr/>
          <a:lstStyle>
            <a:lvl1pPr marL="0" indent="0" algn="ctr">
              <a:buNone/>
              <a:defRPr sz="1800">
                <a:solidFill>
                  <a:schemeClr val="bg2">
                    <a:lumMod val="50000"/>
                  </a:schemeClr>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22" name="Text Placeholder 2"/>
          <p:cNvSpPr>
            <a:spLocks noGrp="1"/>
          </p:cNvSpPr>
          <p:nvPr>
            <p:ph type="body" idx="11" hasCustomPrompt="1"/>
          </p:nvPr>
        </p:nvSpPr>
        <p:spPr>
          <a:xfrm>
            <a:off x="2978902" y="6131460"/>
            <a:ext cx="3186196" cy="346935"/>
          </a:xfrm>
        </p:spPr>
        <p:txBody>
          <a:bodyPr/>
          <a:lstStyle>
            <a:lvl1pPr marL="0" indent="0" algn="ctr">
              <a:buNone/>
              <a:defRPr sz="1400">
                <a:solidFill>
                  <a:schemeClr val="bg2">
                    <a:lumMod val="50000"/>
                  </a:schemeClr>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00 | 00 | 0000</a:t>
            </a: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4572000"/>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Add photo">
    <p:spTree>
      <p:nvGrpSpPr>
        <p:cNvPr id="1" name=""/>
        <p:cNvGrpSpPr/>
        <p:nvPr/>
      </p:nvGrpSpPr>
      <p:grpSpPr>
        <a:xfrm>
          <a:off x="0" y="0"/>
          <a:ext cx="0" cy="0"/>
          <a:chOff x="0" y="0"/>
          <a:chExt cx="0" cy="0"/>
        </a:xfrm>
      </p:grpSpPr>
      <p:cxnSp>
        <p:nvCxnSpPr>
          <p:cNvPr id="4" name="Straight Connector 3"/>
          <p:cNvCxnSpPr/>
          <p:nvPr userDrawn="1"/>
        </p:nvCxnSpPr>
        <p:spPr>
          <a:xfrm flipV="1">
            <a:off x="0" y="5653088"/>
            <a:ext cx="9144000" cy="17462"/>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15" name="Title 1"/>
          <p:cNvSpPr>
            <a:spLocks noGrp="1"/>
          </p:cNvSpPr>
          <p:nvPr>
            <p:ph type="title"/>
          </p:nvPr>
        </p:nvSpPr>
        <p:spPr>
          <a:xfrm>
            <a:off x="327656" y="4680962"/>
            <a:ext cx="8488680" cy="863657"/>
          </a:xfrm>
        </p:spPr>
        <p:txBody>
          <a:bodyPr/>
          <a:lstStyle>
            <a:lvl1pPr algn="ctr">
              <a:defRPr>
                <a:solidFill>
                  <a:schemeClr val="bg2">
                    <a:lumMod val="25000"/>
                  </a:schemeClr>
                </a:solidFill>
              </a:defRPr>
            </a:lvl1pPr>
          </a:lstStyle>
          <a:p>
            <a:r>
              <a:rPr lang="en-US"/>
              <a:t>Click to edit Master title style</a:t>
            </a:r>
            <a:endParaRPr lang="en-US" dirty="0"/>
          </a:p>
        </p:txBody>
      </p:sp>
      <p:sp>
        <p:nvSpPr>
          <p:cNvPr id="21" name="Text Placeholder 2"/>
          <p:cNvSpPr>
            <a:spLocks noGrp="1"/>
          </p:cNvSpPr>
          <p:nvPr>
            <p:ph type="body" idx="1"/>
          </p:nvPr>
        </p:nvSpPr>
        <p:spPr>
          <a:xfrm>
            <a:off x="2978898" y="5775325"/>
            <a:ext cx="3186196" cy="346935"/>
          </a:xfrm>
        </p:spPr>
        <p:txBody>
          <a:bodyPr/>
          <a:lstStyle>
            <a:lvl1pPr marL="0" indent="0" algn="ctr">
              <a:buNone/>
              <a:defRPr sz="1800">
                <a:solidFill>
                  <a:schemeClr val="bg2">
                    <a:lumMod val="50000"/>
                  </a:schemeClr>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22" name="Text Placeholder 2"/>
          <p:cNvSpPr>
            <a:spLocks noGrp="1"/>
          </p:cNvSpPr>
          <p:nvPr>
            <p:ph type="body" idx="11" hasCustomPrompt="1"/>
          </p:nvPr>
        </p:nvSpPr>
        <p:spPr>
          <a:xfrm>
            <a:off x="2978902" y="6131460"/>
            <a:ext cx="3186196" cy="346935"/>
          </a:xfrm>
        </p:spPr>
        <p:txBody>
          <a:bodyPr/>
          <a:lstStyle>
            <a:lvl1pPr marL="0" indent="0" algn="ctr">
              <a:buNone/>
              <a:defRPr sz="1400">
                <a:solidFill>
                  <a:schemeClr val="bg2">
                    <a:lumMod val="50000"/>
                  </a:schemeClr>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00 | 00 | 0000</a:t>
            </a:r>
          </a:p>
        </p:txBody>
      </p:sp>
      <p:sp>
        <p:nvSpPr>
          <p:cNvPr id="3" name="Picture Placeholder 2"/>
          <p:cNvSpPr>
            <a:spLocks noGrp="1"/>
          </p:cNvSpPr>
          <p:nvPr>
            <p:ph type="pic" sz="quarter" idx="12" hasCustomPrompt="1"/>
          </p:nvPr>
        </p:nvSpPr>
        <p:spPr>
          <a:xfrm>
            <a:off x="0" y="0"/>
            <a:ext cx="9144000" cy="4572000"/>
          </a:xfrm>
        </p:spPr>
        <p:txBody>
          <a:bodyPr/>
          <a:lstStyle>
            <a:lvl1pPr>
              <a:defRPr baseline="0"/>
            </a:lvl1pPr>
          </a:lstStyle>
          <a:p>
            <a:r>
              <a:rPr lang="en-US" dirty="0"/>
              <a:t>Add picture from TITLE PHOTO ONLY here</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4572000"/>
          </a:xfrm>
          <a:prstGeom prst="rect">
            <a:avLst/>
          </a:prstGeom>
        </p:spPr>
      </p:pic>
      <p:sp>
        <p:nvSpPr>
          <p:cNvPr id="2" name="Title 1"/>
          <p:cNvSpPr>
            <a:spLocks noGrp="1"/>
          </p:cNvSpPr>
          <p:nvPr>
            <p:ph type="title"/>
          </p:nvPr>
        </p:nvSpPr>
        <p:spPr>
          <a:xfrm>
            <a:off x="317715" y="365125"/>
            <a:ext cx="8508570" cy="1325563"/>
          </a:xfrm>
        </p:spPr>
        <p:txBody>
          <a:bodyPr/>
          <a:lstStyle/>
          <a:p>
            <a:r>
              <a:rPr lang="en-US"/>
              <a:t>Click to edit Master title style</a:t>
            </a:r>
            <a:endParaRPr lang="en-US" dirty="0"/>
          </a:p>
        </p:txBody>
      </p:sp>
      <p:sp>
        <p:nvSpPr>
          <p:cNvPr id="3" name="Content Placeholder 2"/>
          <p:cNvSpPr>
            <a:spLocks noGrp="1"/>
          </p:cNvSpPr>
          <p:nvPr>
            <p:ph idx="1"/>
          </p:nvPr>
        </p:nvSpPr>
        <p:spPr>
          <a:xfrm>
            <a:off x="317715" y="1825624"/>
            <a:ext cx="8508570" cy="45751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a:xfrm>
            <a:off x="8426370" y="6546850"/>
            <a:ext cx="717630" cy="311150"/>
          </a:xfrm>
          <a:prstGeom prst="rect">
            <a:avLst/>
          </a:prstGeom>
        </p:spPr>
        <p:txBody>
          <a:bodyPr/>
          <a:lstStyle>
            <a:lvl1pPr>
              <a:defRPr/>
            </a:lvl1pPr>
          </a:lstStyle>
          <a:p>
            <a:pPr>
              <a:defRPr/>
            </a:pPr>
            <a:fld id="{5BBEB966-8F10-F34C-B3A9-FEF07EA1F24B}" type="slidenum">
              <a:rPr lang="en-US"/>
              <a:pPr>
                <a:defRPr/>
              </a:pPr>
              <a:t>‹#›</a:t>
            </a:fld>
            <a:endParaRPr lang="en-US" dirty="0"/>
          </a:p>
        </p:txBody>
      </p:sp>
    </p:spTree>
    <p:extLst>
      <p:ext uri="{BB962C8B-B14F-4D97-AF65-F5344CB8AC3E}">
        <p14:creationId xmlns:p14="http://schemas.microsoft.com/office/powerpoint/2010/main" val="5562814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Gradient-top-head-multi">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34079" cy="5148072"/>
          </a:xfrm>
          <a:prstGeom prst="rect">
            <a:avLst/>
          </a:prstGeom>
        </p:spPr>
      </p:pic>
      <p:sp>
        <p:nvSpPr>
          <p:cNvPr id="2" name="Title 1"/>
          <p:cNvSpPr>
            <a:spLocks noGrp="1"/>
          </p:cNvSpPr>
          <p:nvPr>
            <p:ph type="title"/>
          </p:nvPr>
        </p:nvSpPr>
        <p:spPr>
          <a:xfrm>
            <a:off x="317715" y="1274279"/>
            <a:ext cx="8516319" cy="953845"/>
          </a:xfrm>
        </p:spPr>
        <p:txBody>
          <a:bodyPr/>
          <a:lstStyle/>
          <a:p>
            <a:r>
              <a:rPr lang="en-US"/>
              <a:t>Click to edit Master title style</a:t>
            </a:r>
            <a:endParaRPr lang="en-US" dirty="0"/>
          </a:p>
        </p:txBody>
      </p:sp>
      <p:sp>
        <p:nvSpPr>
          <p:cNvPr id="3" name="Content Placeholder 2"/>
          <p:cNvSpPr>
            <a:spLocks noGrp="1"/>
          </p:cNvSpPr>
          <p:nvPr>
            <p:ph idx="1"/>
          </p:nvPr>
        </p:nvSpPr>
        <p:spPr>
          <a:xfrm>
            <a:off x="317715" y="2502976"/>
            <a:ext cx="8516319" cy="390557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a:xfrm>
            <a:off x="8426370" y="6546850"/>
            <a:ext cx="717630" cy="311150"/>
          </a:xfrm>
          <a:prstGeom prst="rect">
            <a:avLst/>
          </a:prstGeom>
        </p:spPr>
        <p:txBody>
          <a:bodyPr/>
          <a:lstStyle>
            <a:lvl1pPr>
              <a:defRPr/>
            </a:lvl1pPr>
          </a:lstStyle>
          <a:p>
            <a:pPr>
              <a:defRPr/>
            </a:pPr>
            <a:fld id="{5BBEB966-8F10-F34C-B3A9-FEF07EA1F24B}" type="slidenum">
              <a:rPr lang="en-US"/>
              <a:pPr>
                <a:defRPr/>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ntent-gradien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9134079" cy="5148072"/>
          </a:xfrm>
          <a:prstGeom prst="rect">
            <a:avLst/>
          </a:prstGeom>
        </p:spPr>
      </p:pic>
      <p:sp>
        <p:nvSpPr>
          <p:cNvPr id="3" name="Content Placeholder 2"/>
          <p:cNvSpPr>
            <a:spLocks noGrp="1"/>
          </p:cNvSpPr>
          <p:nvPr>
            <p:ph sz="half" idx="1"/>
          </p:nvPr>
        </p:nvSpPr>
        <p:spPr>
          <a:xfrm>
            <a:off x="317714" y="1580827"/>
            <a:ext cx="4037309" cy="48277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804475" y="1580827"/>
            <a:ext cx="3998561" cy="48277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p:cNvSpPr>
            <a:spLocks noGrp="1"/>
          </p:cNvSpPr>
          <p:nvPr>
            <p:ph type="sldNum" sz="quarter" idx="12"/>
          </p:nvPr>
        </p:nvSpPr>
        <p:spPr>
          <a:xfrm>
            <a:off x="8426370" y="6546850"/>
            <a:ext cx="717630" cy="311150"/>
          </a:xfrm>
          <a:prstGeom prst="rect">
            <a:avLst/>
          </a:prstGeom>
        </p:spPr>
        <p:txBody>
          <a:bodyPr/>
          <a:lstStyle>
            <a:lvl1pPr>
              <a:defRPr/>
            </a:lvl1pPr>
          </a:lstStyle>
          <a:p>
            <a:pPr>
              <a:defRPr/>
            </a:pPr>
            <a:fld id="{050B795C-60B9-0B4F-9913-F18B5D8133AD}" type="slidenum">
              <a:rPr lang="en-US"/>
              <a:pPr>
                <a:defRPr/>
              </a:pPr>
              <a:t>‹#›</a:t>
            </a:fld>
            <a:endParaRPr lang="en-US" dirty="0"/>
          </a:p>
        </p:txBody>
      </p:sp>
    </p:spTree>
    <p:extLst>
      <p:ext uri="{BB962C8B-B14F-4D97-AF65-F5344CB8AC3E}">
        <p14:creationId xmlns:p14="http://schemas.microsoft.com/office/powerpoint/2010/main" val="9390383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Comparison">
    <p:spTree>
      <p:nvGrpSpPr>
        <p:cNvPr id="1" name=""/>
        <p:cNvGrpSpPr/>
        <p:nvPr/>
      </p:nvGrpSpPr>
      <p:grpSpPr>
        <a:xfrm>
          <a:off x="0" y="0"/>
          <a:ext cx="0" cy="0"/>
          <a:chOff x="0" y="0"/>
          <a:chExt cx="0" cy="0"/>
        </a:xfrm>
      </p:grpSpPr>
      <p:sp>
        <p:nvSpPr>
          <p:cNvPr id="6" name="Rectangle 5"/>
          <p:cNvSpPr/>
          <p:nvPr userDrawn="1"/>
        </p:nvSpPr>
        <p:spPr>
          <a:xfrm>
            <a:off x="0" y="0"/>
            <a:ext cx="9144000" cy="6546850"/>
          </a:xfrm>
          <a:prstGeom prst="rect">
            <a:avLst/>
          </a:prstGeom>
          <a:solidFill>
            <a:srgbClr val="C3B09A">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3B6B90"/>
                </a:solidFill>
              </a:rPr>
              <a:t> </a:t>
            </a:r>
          </a:p>
        </p:txBody>
      </p:sp>
      <p:sp>
        <p:nvSpPr>
          <p:cNvPr id="2" name="Title 1"/>
          <p:cNvSpPr>
            <a:spLocks noGrp="1"/>
          </p:cNvSpPr>
          <p:nvPr>
            <p:ph type="title"/>
          </p:nvPr>
        </p:nvSpPr>
        <p:spPr>
          <a:xfrm>
            <a:off x="317714" y="217895"/>
            <a:ext cx="8516319" cy="1325563"/>
          </a:xfrm>
        </p:spPr>
        <p:txBody>
          <a:bodyPr/>
          <a:lstStyle/>
          <a:p>
            <a:r>
              <a:rPr lang="en-US"/>
              <a:t>Click to edit Master title style</a:t>
            </a:r>
            <a:endParaRPr lang="en-US" dirty="0"/>
          </a:p>
        </p:txBody>
      </p:sp>
      <p:sp>
        <p:nvSpPr>
          <p:cNvPr id="4" name="Content Placeholder 3"/>
          <p:cNvSpPr>
            <a:spLocks noGrp="1"/>
          </p:cNvSpPr>
          <p:nvPr>
            <p:ph sz="half" idx="2"/>
          </p:nvPr>
        </p:nvSpPr>
        <p:spPr>
          <a:xfrm>
            <a:off x="317715" y="1601439"/>
            <a:ext cx="8516318" cy="480711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8"/>
          <p:cNvSpPr>
            <a:spLocks noGrp="1"/>
          </p:cNvSpPr>
          <p:nvPr>
            <p:ph type="sldNum" sz="quarter" idx="12"/>
          </p:nvPr>
        </p:nvSpPr>
        <p:spPr>
          <a:xfrm>
            <a:off x="8426370" y="6546850"/>
            <a:ext cx="717630" cy="311150"/>
          </a:xfrm>
          <a:prstGeom prst="rect">
            <a:avLst/>
          </a:prstGeom>
        </p:spPr>
        <p:txBody>
          <a:bodyPr/>
          <a:lstStyle>
            <a:lvl1pPr>
              <a:defRPr/>
            </a:lvl1pPr>
          </a:lstStyle>
          <a:p>
            <a:pPr>
              <a:defRPr/>
            </a:pPr>
            <a:fld id="{A8FD9729-9FCD-B04F-AC9A-8DED09EBC999}" type="slidenum">
              <a:rPr lang="en-US"/>
              <a:pPr>
                <a:defRPr/>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Comparison">
    <p:spTree>
      <p:nvGrpSpPr>
        <p:cNvPr id="1" name=""/>
        <p:cNvGrpSpPr/>
        <p:nvPr/>
      </p:nvGrpSpPr>
      <p:grpSpPr>
        <a:xfrm>
          <a:off x="0" y="0"/>
          <a:ext cx="0" cy="0"/>
          <a:chOff x="0" y="0"/>
          <a:chExt cx="0" cy="0"/>
        </a:xfrm>
      </p:grpSpPr>
      <p:sp>
        <p:nvSpPr>
          <p:cNvPr id="7" name="Rectangle 6"/>
          <p:cNvSpPr/>
          <p:nvPr userDrawn="1"/>
        </p:nvSpPr>
        <p:spPr>
          <a:xfrm>
            <a:off x="0" y="0"/>
            <a:ext cx="9144000" cy="6546850"/>
          </a:xfrm>
          <a:prstGeom prst="rect">
            <a:avLst/>
          </a:prstGeom>
          <a:solidFill>
            <a:srgbClr val="A2B6C8">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3B6B90"/>
                </a:solidFill>
              </a:rPr>
              <a:t> </a:t>
            </a:r>
          </a:p>
        </p:txBody>
      </p:sp>
      <p:sp>
        <p:nvSpPr>
          <p:cNvPr id="2" name="Title 1"/>
          <p:cNvSpPr>
            <a:spLocks noGrp="1"/>
          </p:cNvSpPr>
          <p:nvPr>
            <p:ph type="title"/>
          </p:nvPr>
        </p:nvSpPr>
        <p:spPr>
          <a:xfrm>
            <a:off x="317714" y="217895"/>
            <a:ext cx="8516319" cy="1325563"/>
          </a:xfrm>
        </p:spPr>
        <p:txBody>
          <a:bodyPr/>
          <a:lstStyle/>
          <a:p>
            <a:r>
              <a:rPr lang="en-US"/>
              <a:t>Click to edit Master title style</a:t>
            </a:r>
            <a:endParaRPr lang="en-US" dirty="0"/>
          </a:p>
        </p:txBody>
      </p:sp>
      <p:sp>
        <p:nvSpPr>
          <p:cNvPr id="4" name="Content Placeholder 3"/>
          <p:cNvSpPr>
            <a:spLocks noGrp="1"/>
          </p:cNvSpPr>
          <p:nvPr>
            <p:ph sz="half" idx="2"/>
          </p:nvPr>
        </p:nvSpPr>
        <p:spPr>
          <a:xfrm>
            <a:off x="317715" y="1601439"/>
            <a:ext cx="8516318" cy="480711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8"/>
          <p:cNvSpPr>
            <a:spLocks noGrp="1"/>
          </p:cNvSpPr>
          <p:nvPr>
            <p:ph type="sldNum" sz="quarter" idx="12"/>
          </p:nvPr>
        </p:nvSpPr>
        <p:spPr>
          <a:xfrm>
            <a:off x="8426370" y="6546850"/>
            <a:ext cx="717630" cy="311150"/>
          </a:xfrm>
          <a:prstGeom prst="rect">
            <a:avLst/>
          </a:prstGeom>
        </p:spPr>
        <p:txBody>
          <a:bodyPr/>
          <a:lstStyle>
            <a:lvl1pPr>
              <a:defRPr/>
            </a:lvl1pPr>
          </a:lstStyle>
          <a:p>
            <a:pPr>
              <a:defRPr/>
            </a:pPr>
            <a:fld id="{A8FD9729-9FCD-B04F-AC9A-8DED09EBC999}" type="slidenum">
              <a:rPr lang="en-US"/>
              <a:pPr>
                <a:defRPr/>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1.pn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1027" name="Text Placeholder 2"/>
          <p:cNvSpPr>
            <a:spLocks noGrp="1"/>
          </p:cNvSpPr>
          <p:nvPr>
            <p:ph type="body" idx="1"/>
          </p:nvPr>
        </p:nvSpPr>
        <p:spPr bwMode="auto">
          <a:xfrm>
            <a:off x="628650" y="1825625"/>
            <a:ext cx="7886700" cy="4351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US" altLang="en-US" dirty="0"/>
          </a:p>
        </p:txBody>
      </p:sp>
      <p:sp>
        <p:nvSpPr>
          <p:cNvPr id="5" name="Slide Number Placeholder 4"/>
          <p:cNvSpPr>
            <a:spLocks noGrp="1"/>
          </p:cNvSpPr>
          <p:nvPr>
            <p:ph type="sldNum" sz="quarter" idx="4"/>
          </p:nvPr>
        </p:nvSpPr>
        <p:spPr>
          <a:xfrm>
            <a:off x="7078370" y="6448425"/>
            <a:ext cx="2057400" cy="409575"/>
          </a:xfrm>
          <a:prstGeom prst="rect">
            <a:avLst/>
          </a:prstGeom>
        </p:spPr>
        <p:txBody>
          <a:bodyPr vert="horz" lIns="91440" tIns="45720" rIns="91440" bIns="45720" rtlCol="0" anchor="ctr"/>
          <a:lstStyle>
            <a:lvl1pPr algn="r">
              <a:defRPr sz="1200">
                <a:solidFill>
                  <a:schemeClr val="tx1">
                    <a:tint val="75000"/>
                  </a:schemeClr>
                </a:solidFill>
              </a:defRPr>
            </a:lvl1pPr>
          </a:lstStyle>
          <a:p>
            <a:fld id="{86E1DDF5-BC85-6D48-9637-81DEE873C7E7}" type="slidenum">
              <a:rPr lang="en-US" smtClean="0"/>
              <a:t>‹#›</a:t>
            </a:fld>
            <a:endParaRPr lang="en-US" dirty="0"/>
          </a:p>
        </p:txBody>
      </p:sp>
    </p:spTree>
  </p:cSld>
  <p:clrMap bg1="lt1" tx1="dk1" bg2="lt2" tx2="dk2" accent1="accent1" accent2="accent2" accent3="accent3" accent4="accent4" accent5="accent5" accent6="accent6" hlink="hlink" folHlink="folHlink"/>
  <p:sldLayoutIdLst>
    <p:sldLayoutId id="2147483741" r:id="rId1"/>
    <p:sldLayoutId id="2147483776" r:id="rId2"/>
    <p:sldLayoutId id="2147483752" r:id="rId3"/>
    <p:sldLayoutId id="2147483753" r:id="rId4"/>
    <p:sldLayoutId id="2147483742" r:id="rId5"/>
    <p:sldLayoutId id="2147483756" r:id="rId6"/>
    <p:sldLayoutId id="2147483744" r:id="rId7"/>
    <p:sldLayoutId id="2147483764" r:id="rId8"/>
    <p:sldLayoutId id="2147483774" r:id="rId9"/>
    <p:sldLayoutId id="2147483775" r:id="rId10"/>
    <p:sldLayoutId id="2147483762" r:id="rId11"/>
    <p:sldLayoutId id="2147483745" r:id="rId12"/>
    <p:sldLayoutId id="2147483746" r:id="rId13"/>
    <p:sldLayoutId id="2147483772" r:id="rId14"/>
    <p:sldLayoutId id="2147483755" r:id="rId15"/>
    <p:sldLayoutId id="2147483758" r:id="rId16"/>
    <p:sldLayoutId id="2147483769" r:id="rId17"/>
    <p:sldLayoutId id="2147483773" r:id="rId18"/>
    <p:sldLayoutId id="2147483749" r:id="rId19"/>
    <p:sldLayoutId id="2147483771" r:id="rId20"/>
    <p:sldLayoutId id="2147483761" r:id="rId21"/>
    <p:sldLayoutId id="2147483760" r:id="rId22"/>
    <p:sldLayoutId id="2147483766" r:id="rId23"/>
    <p:sldLayoutId id="2147483747" r:id="rId24"/>
  </p:sldLayoutIdLst>
  <p:hf hdr="0" ftr="0" dt="0"/>
  <p:txStyles>
    <p:titleStyle>
      <a:lvl1pPr algn="l" rtl="0" eaLnBrk="1" fontAlgn="base" hangingPunct="1">
        <a:lnSpc>
          <a:spcPct val="90000"/>
        </a:lnSpc>
        <a:spcBef>
          <a:spcPct val="0"/>
        </a:spcBef>
        <a:spcAft>
          <a:spcPct val="0"/>
        </a:spcAft>
        <a:defRPr sz="4200" kern="1200" cap="all">
          <a:solidFill>
            <a:srgbClr val="181717"/>
          </a:solidFill>
          <a:latin typeface="+mj-lt"/>
          <a:ea typeface="+mj-ea"/>
          <a:cs typeface="+mj-cs"/>
        </a:defRPr>
      </a:lvl1pPr>
      <a:lvl2pPr algn="l" rtl="0" eaLnBrk="1" fontAlgn="base" hangingPunct="1">
        <a:lnSpc>
          <a:spcPct val="90000"/>
        </a:lnSpc>
        <a:spcBef>
          <a:spcPct val="0"/>
        </a:spcBef>
        <a:spcAft>
          <a:spcPct val="0"/>
        </a:spcAft>
        <a:defRPr sz="4000">
          <a:solidFill>
            <a:srgbClr val="181717"/>
          </a:solidFill>
          <a:latin typeface="Calibri Light" charset="0"/>
        </a:defRPr>
      </a:lvl2pPr>
      <a:lvl3pPr algn="l" rtl="0" eaLnBrk="1" fontAlgn="base" hangingPunct="1">
        <a:lnSpc>
          <a:spcPct val="90000"/>
        </a:lnSpc>
        <a:spcBef>
          <a:spcPct val="0"/>
        </a:spcBef>
        <a:spcAft>
          <a:spcPct val="0"/>
        </a:spcAft>
        <a:defRPr sz="4000">
          <a:solidFill>
            <a:srgbClr val="181717"/>
          </a:solidFill>
          <a:latin typeface="Calibri Light" charset="0"/>
        </a:defRPr>
      </a:lvl3pPr>
      <a:lvl4pPr algn="l" rtl="0" eaLnBrk="1" fontAlgn="base" hangingPunct="1">
        <a:lnSpc>
          <a:spcPct val="90000"/>
        </a:lnSpc>
        <a:spcBef>
          <a:spcPct val="0"/>
        </a:spcBef>
        <a:spcAft>
          <a:spcPct val="0"/>
        </a:spcAft>
        <a:defRPr sz="4000">
          <a:solidFill>
            <a:srgbClr val="181717"/>
          </a:solidFill>
          <a:latin typeface="Calibri Light" charset="0"/>
        </a:defRPr>
      </a:lvl4pPr>
      <a:lvl5pPr algn="l" rtl="0" eaLnBrk="1" fontAlgn="base" hangingPunct="1">
        <a:lnSpc>
          <a:spcPct val="90000"/>
        </a:lnSpc>
        <a:spcBef>
          <a:spcPct val="0"/>
        </a:spcBef>
        <a:spcAft>
          <a:spcPct val="0"/>
        </a:spcAft>
        <a:defRPr sz="4000">
          <a:solidFill>
            <a:srgbClr val="181717"/>
          </a:solidFill>
          <a:latin typeface="Calibri Light" charset="0"/>
        </a:defRPr>
      </a:lvl5pPr>
      <a:lvl6pPr marL="457200" algn="l" rtl="0" eaLnBrk="1" fontAlgn="base" hangingPunct="1">
        <a:lnSpc>
          <a:spcPct val="90000"/>
        </a:lnSpc>
        <a:spcBef>
          <a:spcPct val="0"/>
        </a:spcBef>
        <a:spcAft>
          <a:spcPct val="0"/>
        </a:spcAft>
        <a:defRPr sz="4000">
          <a:solidFill>
            <a:srgbClr val="181717"/>
          </a:solidFill>
          <a:latin typeface="Calibri Light" charset="0"/>
        </a:defRPr>
      </a:lvl6pPr>
      <a:lvl7pPr marL="914400" algn="l" rtl="0" eaLnBrk="1" fontAlgn="base" hangingPunct="1">
        <a:lnSpc>
          <a:spcPct val="90000"/>
        </a:lnSpc>
        <a:spcBef>
          <a:spcPct val="0"/>
        </a:spcBef>
        <a:spcAft>
          <a:spcPct val="0"/>
        </a:spcAft>
        <a:defRPr sz="4000">
          <a:solidFill>
            <a:srgbClr val="181717"/>
          </a:solidFill>
          <a:latin typeface="Calibri Light" charset="0"/>
        </a:defRPr>
      </a:lvl7pPr>
      <a:lvl8pPr marL="1371600" algn="l" rtl="0" eaLnBrk="1" fontAlgn="base" hangingPunct="1">
        <a:lnSpc>
          <a:spcPct val="90000"/>
        </a:lnSpc>
        <a:spcBef>
          <a:spcPct val="0"/>
        </a:spcBef>
        <a:spcAft>
          <a:spcPct val="0"/>
        </a:spcAft>
        <a:defRPr sz="4000">
          <a:solidFill>
            <a:srgbClr val="181717"/>
          </a:solidFill>
          <a:latin typeface="Calibri Light" charset="0"/>
        </a:defRPr>
      </a:lvl8pPr>
      <a:lvl9pPr marL="1828800" algn="l" rtl="0" eaLnBrk="1" fontAlgn="base" hangingPunct="1">
        <a:lnSpc>
          <a:spcPct val="90000"/>
        </a:lnSpc>
        <a:spcBef>
          <a:spcPct val="0"/>
        </a:spcBef>
        <a:spcAft>
          <a:spcPct val="0"/>
        </a:spcAft>
        <a:defRPr sz="4000">
          <a:solidFill>
            <a:srgbClr val="181717"/>
          </a:solidFill>
          <a:latin typeface="Calibri Light" charset="0"/>
        </a:defRPr>
      </a:lvl9pPr>
    </p:titleStyle>
    <p:bodyStyle>
      <a:lvl1pPr algn="l" rtl="0" eaLnBrk="1" fontAlgn="base" hangingPunct="1">
        <a:lnSpc>
          <a:spcPct val="90000"/>
        </a:lnSpc>
        <a:spcBef>
          <a:spcPts val="1000"/>
        </a:spcBef>
        <a:spcAft>
          <a:spcPct val="0"/>
        </a:spcAft>
        <a:defRPr sz="3200" kern="1200">
          <a:solidFill>
            <a:srgbClr val="3B3838"/>
          </a:solidFill>
          <a:latin typeface="+mn-lt"/>
          <a:ea typeface="+mn-ea"/>
          <a:cs typeface="+mn-cs"/>
        </a:defRPr>
      </a:lvl1pPr>
      <a:lvl2pPr marL="635000" indent="-287338" algn="l" rtl="0" eaLnBrk="1" fontAlgn="base" hangingPunct="1">
        <a:lnSpc>
          <a:spcPct val="90000"/>
        </a:lnSpc>
        <a:spcBef>
          <a:spcPts val="500"/>
        </a:spcBef>
        <a:spcAft>
          <a:spcPct val="0"/>
        </a:spcAft>
        <a:buFont typeface="Arial" charset="0"/>
        <a:buChar char="•"/>
        <a:tabLst/>
        <a:defRPr sz="2800" kern="1200">
          <a:solidFill>
            <a:srgbClr val="3B3838"/>
          </a:solidFill>
          <a:latin typeface="+mj-lt"/>
          <a:ea typeface="+mn-ea"/>
          <a:cs typeface="+mn-cs"/>
        </a:defRPr>
      </a:lvl2pPr>
      <a:lvl3pPr marL="919163" indent="-284163" algn="l" rtl="0" eaLnBrk="1" fontAlgn="base" hangingPunct="1">
        <a:lnSpc>
          <a:spcPct val="90000"/>
        </a:lnSpc>
        <a:spcBef>
          <a:spcPts val="500"/>
        </a:spcBef>
        <a:spcAft>
          <a:spcPct val="0"/>
        </a:spcAft>
        <a:buFont typeface=".AppleSystemUIFont" charset="-120"/>
        <a:buChar char="-"/>
        <a:tabLst/>
        <a:defRPr sz="2600" kern="1200">
          <a:solidFill>
            <a:srgbClr val="3B3838"/>
          </a:solidFill>
          <a:latin typeface="+mj-lt"/>
          <a:ea typeface="+mn-ea"/>
          <a:cs typeface="+mn-cs"/>
        </a:defRPr>
      </a:lvl3pPr>
      <a:lvl4pPr marL="1260475" indent="-341313" algn="l" rtl="0" eaLnBrk="1" fontAlgn="base" hangingPunct="1">
        <a:lnSpc>
          <a:spcPct val="90000"/>
        </a:lnSpc>
        <a:spcBef>
          <a:spcPts val="500"/>
        </a:spcBef>
        <a:spcAft>
          <a:spcPct val="0"/>
        </a:spcAft>
        <a:buSzPct val="90000"/>
        <a:buBlip>
          <a:blip r:embed="rId26"/>
        </a:buBlip>
        <a:tabLst/>
        <a:defRPr sz="2400" kern="1200">
          <a:solidFill>
            <a:srgbClr val="3B3838"/>
          </a:solidFill>
          <a:latin typeface="+mj-lt"/>
          <a:ea typeface="+mn-ea"/>
          <a:cs typeface="+mn-cs"/>
        </a:defRPr>
      </a:lvl4pPr>
      <a:lvl5pPr marL="1544638" indent="-284163" algn="l" rtl="0" eaLnBrk="1" fontAlgn="base" hangingPunct="1">
        <a:lnSpc>
          <a:spcPct val="90000"/>
        </a:lnSpc>
        <a:spcBef>
          <a:spcPts val="500"/>
        </a:spcBef>
        <a:spcAft>
          <a:spcPct val="0"/>
        </a:spcAft>
        <a:buFont typeface="Arial" charset="0"/>
        <a:buChar char="•"/>
        <a:tabLst/>
        <a:defRPr sz="2200" kern="1200">
          <a:solidFill>
            <a:srgbClr val="3B3838"/>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4.jpg"/><Relationship Id="rId2" Type="http://schemas.openxmlformats.org/officeDocument/2006/relationships/slideLayout" Target="../slideLayouts/slideLayout24.xml"/><Relationship Id="rId1" Type="http://schemas.openxmlformats.org/officeDocument/2006/relationships/vmlDrawing" Target="../drawings/vmlDrawing1.vml"/><Relationship Id="rId6" Type="http://schemas.openxmlformats.org/officeDocument/2006/relationships/image" Target="../media/image13.png"/><Relationship Id="rId5" Type="http://schemas.openxmlformats.org/officeDocument/2006/relationships/image" Target="../media/image11.wmf"/><Relationship Id="rId4" Type="http://schemas.openxmlformats.org/officeDocument/2006/relationships/oleObject" Target="../embeddings/oleObject1.bin"/></Relationships>
</file>

<file path=ppt/slides/_rels/slide10.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27.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image" Target="../media/image17.emf"/></Relationships>
</file>

<file path=ppt/slides/_rels/slide12.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1.png"/><Relationship Id="rId1" Type="http://schemas.openxmlformats.org/officeDocument/2006/relationships/slideLayout" Target="../slideLayouts/slideLayout5.xml"/><Relationship Id="rId5" Type="http://schemas.openxmlformats.org/officeDocument/2006/relationships/image" Target="../media/image17.emf"/><Relationship Id="rId4" Type="http://schemas.openxmlformats.org/officeDocument/2006/relationships/image" Target="../media/image26.jpg"/></Relationships>
</file>

<file path=ppt/slides/_rels/slide16.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29.jp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hyperlink" Target="https://www.fool.com/retirement/2017/07/29/9-baby-boomer-statistics-that-blow-you-away.aspx" TargetMode="External"/><Relationship Id="rId2" Type="http://schemas.openxmlformats.org/officeDocument/2006/relationships/hyperlink" Target="http://www.bbhq.com/bomrstat.htm" TargetMode="External"/><Relationship Id="rId1" Type="http://schemas.openxmlformats.org/officeDocument/2006/relationships/slideLayout" Target="../slideLayouts/slideLayout5.xml"/><Relationship Id="rId4" Type="http://schemas.openxmlformats.org/officeDocument/2006/relationships/image" Target="../media/image17.emf"/></Relationships>
</file>

<file path=ppt/slides/_rels/slide18.xml.rels><?xml version="1.0" encoding="UTF-8" standalone="yes"?>
<Relationships xmlns="http://schemas.openxmlformats.org/package/2006/relationships"><Relationship Id="rId3" Type="http://schemas.openxmlformats.org/officeDocument/2006/relationships/hyperlink" Target="https://news.gallup.com/opinion/gallup/248741/seniors-pay-billions-yet-cannot-afford-healthcare.aspx?version=print" TargetMode="External"/><Relationship Id="rId2" Type="http://schemas.openxmlformats.org/officeDocument/2006/relationships/image" Target="../media/image30.png"/><Relationship Id="rId1" Type="http://schemas.openxmlformats.org/officeDocument/2006/relationships/slideLayout" Target="../slideLayouts/slideLayout5.xml"/><Relationship Id="rId4" Type="http://schemas.openxmlformats.org/officeDocument/2006/relationships/image" Target="../media/image17.emf"/></Relationships>
</file>

<file path=ppt/slides/_rels/slide19.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4.xml"/><Relationship Id="rId6" Type="http://schemas.openxmlformats.org/officeDocument/2006/relationships/image" Target="../media/image16.jpg"/><Relationship Id="rId5" Type="http://schemas.openxmlformats.org/officeDocument/2006/relationships/image" Target="../media/image15.jpg"/><Relationship Id="rId4" Type="http://schemas.openxmlformats.org/officeDocument/2006/relationships/image" Target="../media/image14.jpg"/></Relationships>
</file>

<file path=ppt/slides/_rels/slide20.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31.pn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32.pn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hyperlink" Target="https://www.fairhealthconsumer.org/" TargetMode="Externa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hyperlink" Target="https://www.fairhealthconsumer.org/" TargetMode="External"/><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hyperlink" Target="https://www.pivothealth.com/agent/admin/login" TargetMode="External"/><Relationship Id="rId1" Type="http://schemas.openxmlformats.org/officeDocument/2006/relationships/slideLayout" Target="../slideLayouts/slideLayout5.xml"/><Relationship Id="rId4" Type="http://schemas.openxmlformats.org/officeDocument/2006/relationships/image" Target="../media/image17.emf"/></Relationships>
</file>

<file path=ppt/slides/_rels/slide3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hyperlink" Target="https://www.pivothealth.com/product/short-term-health-insurance/census/?zip=33703" TargetMode="External"/><Relationship Id="rId1" Type="http://schemas.openxmlformats.org/officeDocument/2006/relationships/slideLayout" Target="../slideLayouts/slideLayout5.xml"/><Relationship Id="rId4" Type="http://schemas.openxmlformats.org/officeDocument/2006/relationships/image" Target="../media/image17.emf"/></Relationships>
</file>

<file path=ppt/slides/_rels/slide35.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5.xml"/><Relationship Id="rId5" Type="http://schemas.openxmlformats.org/officeDocument/2006/relationships/image" Target="../media/image21.jpg"/><Relationship Id="rId4" Type="http://schemas.openxmlformats.org/officeDocument/2006/relationships/image" Target="../media/image20.png"/></Relationships>
</file>

<file path=ppt/slides/_rels/slide40.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5.jpeg"/><Relationship Id="rId1" Type="http://schemas.openxmlformats.org/officeDocument/2006/relationships/slideLayout" Target="../slideLayouts/slideLayout24.xml"/><Relationship Id="rId5" Type="http://schemas.openxmlformats.org/officeDocument/2006/relationships/image" Target="../media/image14.jpg"/><Relationship Id="rId4" Type="http://schemas.openxmlformats.org/officeDocument/2006/relationships/image" Target="../media/image13.png"/></Relationships>
</file>

<file path=ppt/slides/_rels/slide4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4.xml"/><Relationship Id="rId4" Type="http://schemas.openxmlformats.org/officeDocument/2006/relationships/image" Target="../media/image14.jpg"/></Relationships>
</file>

<file path=ppt/slides/_rels/slide5.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22.jp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xml"/><Relationship Id="rId1" Type="http://schemas.openxmlformats.org/officeDocument/2006/relationships/slideLayout" Target="../slideLayouts/slideLayout5.xml"/><Relationship Id="rId4" Type="http://schemas.openxmlformats.org/officeDocument/2006/relationships/image" Target="../media/image17.emf"/></Relationships>
</file>

<file path=ppt/slides/_rels/slide8.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g"/><Relationship Id="rId1" Type="http://schemas.openxmlformats.org/officeDocument/2006/relationships/slideLayout" Target="../slideLayouts/slideLayout22.xml"/><Relationship Id="rId5" Type="http://schemas.openxmlformats.org/officeDocument/2006/relationships/image" Target="../media/image17.emf"/><Relationship Id="rId4" Type="http://schemas.openxmlformats.org/officeDocument/2006/relationships/image" Target="../media/image26.jpg"/></Relationships>
</file>

<file path=ppt/slides/_rels/slide9.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B53C100-B25E-4D88-BB79-5453C5F88E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4900" y="5972485"/>
            <a:ext cx="2309711" cy="686009"/>
          </a:xfrm>
          <a:prstGeom prst="rect">
            <a:avLst/>
          </a:prstGeom>
        </p:spPr>
      </p:pic>
      <p:graphicFrame>
        <p:nvGraphicFramePr>
          <p:cNvPr id="3" name="Object 2">
            <a:extLst>
              <a:ext uri="{FF2B5EF4-FFF2-40B4-BE49-F238E27FC236}">
                <a16:creationId xmlns:a16="http://schemas.microsoft.com/office/drawing/2014/main" id="{C5F6B22B-7F72-420C-8A26-443ABC0149F0}"/>
              </a:ext>
            </a:extLst>
          </p:cNvPr>
          <p:cNvGraphicFramePr>
            <a:graphicFrameLocks noChangeAspect="1"/>
          </p:cNvGraphicFramePr>
          <p:nvPr>
            <p:extLst>
              <p:ext uri="{D42A27DB-BD31-4B8C-83A1-F6EECF244321}">
                <p14:modId xmlns:p14="http://schemas.microsoft.com/office/powerpoint/2010/main" val="437298890"/>
              </p:ext>
            </p:extLst>
          </p:nvPr>
        </p:nvGraphicFramePr>
        <p:xfrm>
          <a:off x="1054414" y="1644523"/>
          <a:ext cx="6476446" cy="4299078"/>
        </p:xfrm>
        <a:graphic>
          <a:graphicData uri="http://schemas.openxmlformats.org/presentationml/2006/ole">
            <mc:AlternateContent xmlns:mc="http://schemas.openxmlformats.org/markup-compatibility/2006">
              <mc:Choice xmlns:v="urn:schemas-microsoft-com:vml" Requires="v">
                <p:oleObj spid="_x0000_s1027" r:id="rId4" imgW="10971720" imgH="7283880" progId="">
                  <p:embed/>
                </p:oleObj>
              </mc:Choice>
              <mc:Fallback>
                <p:oleObj r:id="rId4" imgW="10971720" imgH="7283880" progId="">
                  <p:embed/>
                  <p:pic>
                    <p:nvPicPr>
                      <p:cNvPr id="15" name="Object 14">
                        <a:extLst>
                          <a:ext uri="{FF2B5EF4-FFF2-40B4-BE49-F238E27FC236}">
                            <a16:creationId xmlns:a16="http://schemas.microsoft.com/office/drawing/2014/main" id="{4B62BBAE-F973-40ED-900A-5E9D008B7090}"/>
                          </a:ext>
                        </a:extLst>
                      </p:cNvPr>
                      <p:cNvPicPr/>
                      <p:nvPr/>
                    </p:nvPicPr>
                    <p:blipFill>
                      <a:blip r:embed="rId5"/>
                      <a:stretch>
                        <a:fillRect/>
                      </a:stretch>
                    </p:blipFill>
                    <p:spPr>
                      <a:xfrm>
                        <a:off x="1054414" y="1644523"/>
                        <a:ext cx="6476446" cy="4299078"/>
                      </a:xfrm>
                      <a:prstGeom prst="rect">
                        <a:avLst/>
                      </a:prstGeom>
                    </p:spPr>
                  </p:pic>
                </p:oleObj>
              </mc:Fallback>
            </mc:AlternateContent>
          </a:graphicData>
        </a:graphic>
      </p:graphicFrame>
      <p:sp>
        <p:nvSpPr>
          <p:cNvPr id="4" name="Title 1">
            <a:extLst>
              <a:ext uri="{FF2B5EF4-FFF2-40B4-BE49-F238E27FC236}">
                <a16:creationId xmlns:a16="http://schemas.microsoft.com/office/drawing/2014/main" id="{9DEBCB5E-4087-4E1C-A5C9-107949FBD594}"/>
              </a:ext>
            </a:extLst>
          </p:cNvPr>
          <p:cNvSpPr txBox="1">
            <a:spLocks/>
          </p:cNvSpPr>
          <p:nvPr/>
        </p:nvSpPr>
        <p:spPr bwMode="auto">
          <a:xfrm>
            <a:off x="415195" y="524851"/>
            <a:ext cx="8050983"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nSpc>
                <a:spcPts val="4300"/>
              </a:lnSpc>
            </a:pPr>
            <a:r>
              <a:rPr lang="en-US" altLang="en-US" sz="4000" b="1" dirty="0">
                <a:solidFill>
                  <a:srgbClr val="527A9A"/>
                </a:solidFill>
                <a:latin typeface="Swis721 Lt BT" panose="020B0403020202020204" pitchFamily="34" charset="0"/>
              </a:rPr>
              <a:t>Bridge to Medicare</a:t>
            </a:r>
          </a:p>
        </p:txBody>
      </p:sp>
      <p:sp>
        <p:nvSpPr>
          <p:cNvPr id="5" name="TextBox 10">
            <a:extLst>
              <a:ext uri="{FF2B5EF4-FFF2-40B4-BE49-F238E27FC236}">
                <a16:creationId xmlns:a16="http://schemas.microsoft.com/office/drawing/2014/main" id="{0D80D26C-7A7C-43A7-990B-6E8BD3723C47}"/>
              </a:ext>
            </a:extLst>
          </p:cNvPr>
          <p:cNvSpPr txBox="1">
            <a:spLocks noChangeArrowheads="1"/>
          </p:cNvSpPr>
          <p:nvPr/>
        </p:nvSpPr>
        <p:spPr bwMode="auto">
          <a:xfrm>
            <a:off x="7787437" y="6359525"/>
            <a:ext cx="86754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r>
              <a:rPr lang="en-US" altLang="en-US" sz="1000" dirty="0">
                <a:latin typeface="Swis721 Lt BT" panose="020B0403020202020204" pitchFamily="34" charset="0"/>
              </a:rPr>
              <a:t>12089s0419</a:t>
            </a:r>
          </a:p>
        </p:txBody>
      </p:sp>
      <p:pic>
        <p:nvPicPr>
          <p:cNvPr id="6" name="Picture 5">
            <a:extLst>
              <a:ext uri="{FF2B5EF4-FFF2-40B4-BE49-F238E27FC236}">
                <a16:creationId xmlns:a16="http://schemas.microsoft.com/office/drawing/2014/main" id="{A18A7AE9-775B-4F58-AC21-0C413A8A61C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20811" y="6125546"/>
            <a:ext cx="1389296" cy="422829"/>
          </a:xfrm>
          <a:prstGeom prst="rect">
            <a:avLst/>
          </a:prstGeom>
        </p:spPr>
      </p:pic>
      <p:cxnSp>
        <p:nvCxnSpPr>
          <p:cNvPr id="7" name="Straight Connector 6">
            <a:extLst>
              <a:ext uri="{FF2B5EF4-FFF2-40B4-BE49-F238E27FC236}">
                <a16:creationId xmlns:a16="http://schemas.microsoft.com/office/drawing/2014/main" id="{D204F8FA-1142-498F-8C12-E8DA73C22F5C}"/>
              </a:ext>
            </a:extLst>
          </p:cNvPr>
          <p:cNvCxnSpPr>
            <a:cxnSpLocks/>
          </p:cNvCxnSpPr>
          <p:nvPr/>
        </p:nvCxnSpPr>
        <p:spPr>
          <a:xfrm>
            <a:off x="0" y="5943600"/>
            <a:ext cx="7530860" cy="0"/>
          </a:xfrm>
          <a:prstGeom prst="line">
            <a:avLst/>
          </a:prstGeom>
          <a:ln w="57150">
            <a:solidFill>
              <a:srgbClr val="527A9A"/>
            </a:solidFill>
          </a:ln>
        </p:spPr>
        <p:style>
          <a:lnRef idx="1">
            <a:schemeClr val="accent4"/>
          </a:lnRef>
          <a:fillRef idx="0">
            <a:schemeClr val="accent4"/>
          </a:fillRef>
          <a:effectRef idx="0">
            <a:schemeClr val="accent4"/>
          </a:effectRef>
          <a:fontRef idx="minor">
            <a:schemeClr val="tx1"/>
          </a:fontRef>
        </p:style>
      </p:cxnSp>
      <p:pic>
        <p:nvPicPr>
          <p:cNvPr id="8" name="Picture 7">
            <a:extLst>
              <a:ext uri="{FF2B5EF4-FFF2-40B4-BE49-F238E27FC236}">
                <a16:creationId xmlns:a16="http://schemas.microsoft.com/office/drawing/2014/main" id="{F8AE9C59-C96D-444F-9EFE-53224DDCD93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44900" y="5811576"/>
            <a:ext cx="266406" cy="264048"/>
          </a:xfrm>
          <a:prstGeom prst="rect">
            <a:avLst/>
          </a:prstGeom>
        </p:spPr>
      </p:pic>
      <p:pic>
        <p:nvPicPr>
          <p:cNvPr id="9" name="Picture 8">
            <a:extLst>
              <a:ext uri="{FF2B5EF4-FFF2-40B4-BE49-F238E27FC236}">
                <a16:creationId xmlns:a16="http://schemas.microsoft.com/office/drawing/2014/main" id="{5EAFA935-A98B-4C3A-990C-ABBDACAB53C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055539" y="5811576"/>
            <a:ext cx="266406" cy="264048"/>
          </a:xfrm>
          <a:prstGeom prst="rect">
            <a:avLst/>
          </a:prstGeom>
        </p:spPr>
      </p:pic>
      <p:pic>
        <p:nvPicPr>
          <p:cNvPr id="10" name="Picture 9">
            <a:extLst>
              <a:ext uri="{FF2B5EF4-FFF2-40B4-BE49-F238E27FC236}">
                <a16:creationId xmlns:a16="http://schemas.microsoft.com/office/drawing/2014/main" id="{84676ECA-DBB8-40A5-92C2-ACC6E2240A1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466178" y="5811576"/>
            <a:ext cx="266406" cy="264048"/>
          </a:xfrm>
          <a:prstGeom prst="rect">
            <a:avLst/>
          </a:prstGeom>
        </p:spPr>
      </p:pic>
    </p:spTree>
    <p:extLst>
      <p:ext uri="{BB962C8B-B14F-4D97-AF65-F5344CB8AC3E}">
        <p14:creationId xmlns:p14="http://schemas.microsoft.com/office/powerpoint/2010/main" val="35464815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CEDA16-83E0-9848-8AA6-8D2A9D8234C2}"/>
              </a:ext>
            </a:extLst>
          </p:cNvPr>
          <p:cNvSpPr>
            <a:spLocks noGrp="1"/>
          </p:cNvSpPr>
          <p:nvPr>
            <p:ph type="title"/>
          </p:nvPr>
        </p:nvSpPr>
        <p:spPr>
          <a:xfrm>
            <a:off x="317715" y="133135"/>
            <a:ext cx="8508570" cy="648129"/>
          </a:xfrm>
        </p:spPr>
        <p:txBody>
          <a:bodyPr>
            <a:normAutofit fontScale="90000"/>
          </a:bodyPr>
          <a:lstStyle/>
          <a:p>
            <a:r>
              <a:rPr lang="en-US" b="1" dirty="0"/>
              <a:t>STM Plan Comparison</a:t>
            </a:r>
          </a:p>
        </p:txBody>
      </p:sp>
      <p:pic>
        <p:nvPicPr>
          <p:cNvPr id="6" name="Content Placeholder 5">
            <a:extLst>
              <a:ext uri="{FF2B5EF4-FFF2-40B4-BE49-F238E27FC236}">
                <a16:creationId xmlns:a16="http://schemas.microsoft.com/office/drawing/2014/main" id="{3B4F0183-349C-DA43-AAFF-46DF399BA3CB}"/>
              </a:ext>
            </a:extLst>
          </p:cNvPr>
          <p:cNvPicPr>
            <a:picLocks noGrp="1" noChangeAspect="1"/>
          </p:cNvPicPr>
          <p:nvPr>
            <p:ph idx="1"/>
          </p:nvPr>
        </p:nvPicPr>
        <p:blipFill>
          <a:blip r:embed="rId2"/>
          <a:stretch>
            <a:fillRect/>
          </a:stretch>
        </p:blipFill>
        <p:spPr>
          <a:xfrm>
            <a:off x="729048" y="819323"/>
            <a:ext cx="7697321" cy="5739148"/>
          </a:xfrm>
        </p:spPr>
      </p:pic>
      <p:sp>
        <p:nvSpPr>
          <p:cNvPr id="4" name="Slide Number Placeholder 3">
            <a:extLst>
              <a:ext uri="{FF2B5EF4-FFF2-40B4-BE49-F238E27FC236}">
                <a16:creationId xmlns:a16="http://schemas.microsoft.com/office/drawing/2014/main" id="{D972CD31-DA91-4948-BB7A-4842E2FD1B6A}"/>
              </a:ext>
            </a:extLst>
          </p:cNvPr>
          <p:cNvSpPr>
            <a:spLocks noGrp="1"/>
          </p:cNvSpPr>
          <p:nvPr>
            <p:ph type="sldNum" sz="quarter" idx="12"/>
          </p:nvPr>
        </p:nvSpPr>
        <p:spPr/>
        <p:txBody>
          <a:bodyPr/>
          <a:lstStyle/>
          <a:p>
            <a:pPr>
              <a:defRPr/>
            </a:pPr>
            <a:fld id="{5BBEB966-8F10-F34C-B3A9-FEF07EA1F24B}" type="slidenum">
              <a:rPr lang="en-US" smtClean="0"/>
              <a:pPr>
                <a:defRPr/>
              </a:pPr>
              <a:t>10</a:t>
            </a:fld>
            <a:endParaRPr lang="en-US" dirty="0"/>
          </a:p>
        </p:txBody>
      </p:sp>
      <p:sp>
        <p:nvSpPr>
          <p:cNvPr id="5" name="TextBox 4">
            <a:extLst>
              <a:ext uri="{FF2B5EF4-FFF2-40B4-BE49-F238E27FC236}">
                <a16:creationId xmlns:a16="http://schemas.microsoft.com/office/drawing/2014/main" id="{9AB536FA-62FA-E74F-9CF9-C80EF136601C}"/>
              </a:ext>
            </a:extLst>
          </p:cNvPr>
          <p:cNvSpPr txBox="1"/>
          <p:nvPr/>
        </p:nvSpPr>
        <p:spPr>
          <a:xfrm>
            <a:off x="146241" y="6546850"/>
            <a:ext cx="3055698" cy="276999"/>
          </a:xfrm>
          <a:prstGeom prst="rect">
            <a:avLst/>
          </a:prstGeom>
          <a:noFill/>
        </p:spPr>
        <p:txBody>
          <a:bodyPr wrap="square" rtlCol="0">
            <a:spAutoFit/>
          </a:bodyPr>
          <a:lstStyle/>
          <a:p>
            <a:r>
              <a:rPr lang="en-US" sz="1200" dirty="0"/>
              <a:t>For Agent use only.  Not for distribution</a:t>
            </a:r>
          </a:p>
        </p:txBody>
      </p:sp>
      <p:grpSp>
        <p:nvGrpSpPr>
          <p:cNvPr id="7" name="Group 7">
            <a:extLst>
              <a:ext uri="{FF2B5EF4-FFF2-40B4-BE49-F238E27FC236}">
                <a16:creationId xmlns:a16="http://schemas.microsoft.com/office/drawing/2014/main" id="{95E830BC-2108-48AF-8563-686296812954}"/>
              </a:ext>
            </a:extLst>
          </p:cNvPr>
          <p:cNvGrpSpPr>
            <a:grpSpLocks/>
          </p:cNvGrpSpPr>
          <p:nvPr/>
        </p:nvGrpSpPr>
        <p:grpSpPr bwMode="auto">
          <a:xfrm>
            <a:off x="3840163" y="6546850"/>
            <a:ext cx="1463675" cy="311150"/>
            <a:chOff x="3840480" y="6547104"/>
            <a:chExt cx="1463040" cy="310896"/>
          </a:xfrm>
        </p:grpSpPr>
        <p:sp>
          <p:nvSpPr>
            <p:cNvPr id="8" name="Rectangle 7">
              <a:extLst>
                <a:ext uri="{FF2B5EF4-FFF2-40B4-BE49-F238E27FC236}">
                  <a16:creationId xmlns:a16="http://schemas.microsoft.com/office/drawing/2014/main" id="{689996A2-CFE4-484F-8A83-D5CF9BF56385}"/>
                </a:ext>
              </a:extLst>
            </p:cNvPr>
            <p:cNvSpPr/>
            <p:nvPr/>
          </p:nvSpPr>
          <p:spPr>
            <a:xfrm>
              <a:off x="3840480" y="6547104"/>
              <a:ext cx="1463040" cy="310896"/>
            </a:xfrm>
            <a:prstGeom prst="rect">
              <a:avLst/>
            </a:prstGeom>
            <a:solidFill>
              <a:srgbClr val="3B6B90">
                <a:alpha val="91000"/>
              </a:srgb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350" dirty="0"/>
            </a:p>
          </p:txBody>
        </p:sp>
        <p:pic>
          <p:nvPicPr>
            <p:cNvPr id="9" name="Picture 9">
              <a:extLst>
                <a:ext uri="{FF2B5EF4-FFF2-40B4-BE49-F238E27FC236}">
                  <a16:creationId xmlns:a16="http://schemas.microsoft.com/office/drawing/2014/main" id="{2955FDA7-C2E2-4048-A5B7-8D44F5A678E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970189" y="6584778"/>
              <a:ext cx="1203623" cy="2355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42283007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DB91BB8-39F4-6D43-AA8A-91BA3995A2E0}"/>
              </a:ext>
            </a:extLst>
          </p:cNvPr>
          <p:cNvSpPr>
            <a:spLocks noGrp="1"/>
          </p:cNvSpPr>
          <p:nvPr>
            <p:ph type="sldNum" sz="quarter" idx="12"/>
          </p:nvPr>
        </p:nvSpPr>
        <p:spPr/>
        <p:txBody>
          <a:bodyPr/>
          <a:lstStyle/>
          <a:p>
            <a:pPr>
              <a:defRPr/>
            </a:pPr>
            <a:fld id="{5BBEB966-8F10-F34C-B3A9-FEF07EA1F24B}" type="slidenum">
              <a:rPr lang="en-US" smtClean="0"/>
              <a:pPr>
                <a:defRPr/>
              </a:pPr>
              <a:t>11</a:t>
            </a:fld>
            <a:endParaRPr lang="en-US" dirty="0"/>
          </a:p>
        </p:txBody>
      </p:sp>
      <p:sp>
        <p:nvSpPr>
          <p:cNvPr id="6" name="TextBox 5">
            <a:extLst>
              <a:ext uri="{FF2B5EF4-FFF2-40B4-BE49-F238E27FC236}">
                <a16:creationId xmlns:a16="http://schemas.microsoft.com/office/drawing/2014/main" id="{C200AB21-78A1-1F46-8913-E6528D384D4A}"/>
              </a:ext>
            </a:extLst>
          </p:cNvPr>
          <p:cNvSpPr txBox="1"/>
          <p:nvPr/>
        </p:nvSpPr>
        <p:spPr>
          <a:xfrm>
            <a:off x="116992" y="6144309"/>
            <a:ext cx="8625564" cy="338554"/>
          </a:xfrm>
          <a:prstGeom prst="rect">
            <a:avLst/>
          </a:prstGeom>
          <a:noFill/>
        </p:spPr>
        <p:txBody>
          <a:bodyPr wrap="square" rtlCol="0">
            <a:spAutoFit/>
          </a:bodyPr>
          <a:lstStyle/>
          <a:p>
            <a:r>
              <a:rPr lang="en-US" sz="1600" dirty="0"/>
              <a:t>****This document is subject to change based state filings final determination of duration.  </a:t>
            </a:r>
          </a:p>
        </p:txBody>
      </p:sp>
      <p:pic>
        <p:nvPicPr>
          <p:cNvPr id="12" name="Content Placeholder 11">
            <a:extLst>
              <a:ext uri="{FF2B5EF4-FFF2-40B4-BE49-F238E27FC236}">
                <a16:creationId xmlns:a16="http://schemas.microsoft.com/office/drawing/2014/main" id="{ABA877B0-958A-B94F-8B8E-F7217758CB57}"/>
              </a:ext>
            </a:extLst>
          </p:cNvPr>
          <p:cNvPicPr>
            <a:picLocks noGrp="1" noChangeAspect="1"/>
          </p:cNvPicPr>
          <p:nvPr>
            <p:ph idx="1"/>
          </p:nvPr>
        </p:nvPicPr>
        <p:blipFill>
          <a:blip r:embed="rId3"/>
          <a:stretch>
            <a:fillRect/>
          </a:stretch>
        </p:blipFill>
        <p:spPr>
          <a:xfrm>
            <a:off x="1391419" y="275960"/>
            <a:ext cx="6076709" cy="5868349"/>
          </a:xfrm>
          <a:solidFill>
            <a:schemeClr val="accent2"/>
          </a:solidFill>
        </p:spPr>
      </p:pic>
      <p:sp>
        <p:nvSpPr>
          <p:cNvPr id="8" name="Left Arrow 7">
            <a:extLst>
              <a:ext uri="{FF2B5EF4-FFF2-40B4-BE49-F238E27FC236}">
                <a16:creationId xmlns:a16="http://schemas.microsoft.com/office/drawing/2014/main" id="{6FEA9F84-3EBB-5743-B724-DD0A5482650D}"/>
              </a:ext>
            </a:extLst>
          </p:cNvPr>
          <p:cNvSpPr/>
          <p:nvPr/>
        </p:nvSpPr>
        <p:spPr>
          <a:xfrm>
            <a:off x="7373075" y="1076444"/>
            <a:ext cx="978408" cy="229989"/>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Left Arrow 9">
            <a:extLst>
              <a:ext uri="{FF2B5EF4-FFF2-40B4-BE49-F238E27FC236}">
                <a16:creationId xmlns:a16="http://schemas.microsoft.com/office/drawing/2014/main" id="{CC4D2871-703A-8741-BD64-548BD63F7266}"/>
              </a:ext>
            </a:extLst>
          </p:cNvPr>
          <p:cNvSpPr/>
          <p:nvPr/>
        </p:nvSpPr>
        <p:spPr>
          <a:xfrm>
            <a:off x="7349925" y="2247416"/>
            <a:ext cx="978408" cy="229989"/>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Left Arrow 10">
            <a:extLst>
              <a:ext uri="{FF2B5EF4-FFF2-40B4-BE49-F238E27FC236}">
                <a16:creationId xmlns:a16="http://schemas.microsoft.com/office/drawing/2014/main" id="{BB2C6AE3-2FE7-3147-AA15-BCB207BDA463}"/>
              </a:ext>
            </a:extLst>
          </p:cNvPr>
          <p:cNvSpPr/>
          <p:nvPr/>
        </p:nvSpPr>
        <p:spPr>
          <a:xfrm>
            <a:off x="7349925" y="2784551"/>
            <a:ext cx="978408" cy="229989"/>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Left Arrow 12">
            <a:extLst>
              <a:ext uri="{FF2B5EF4-FFF2-40B4-BE49-F238E27FC236}">
                <a16:creationId xmlns:a16="http://schemas.microsoft.com/office/drawing/2014/main" id="{17F7DEEF-722F-5741-8859-05E38DC20132}"/>
              </a:ext>
            </a:extLst>
          </p:cNvPr>
          <p:cNvSpPr/>
          <p:nvPr/>
        </p:nvSpPr>
        <p:spPr>
          <a:xfrm>
            <a:off x="7362724" y="3278281"/>
            <a:ext cx="978408" cy="229989"/>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Left Arrow 13">
            <a:extLst>
              <a:ext uri="{FF2B5EF4-FFF2-40B4-BE49-F238E27FC236}">
                <a16:creationId xmlns:a16="http://schemas.microsoft.com/office/drawing/2014/main" id="{53458E04-C33F-194F-8730-5014EE460E76}"/>
              </a:ext>
            </a:extLst>
          </p:cNvPr>
          <p:cNvSpPr/>
          <p:nvPr/>
        </p:nvSpPr>
        <p:spPr>
          <a:xfrm>
            <a:off x="7367017" y="4072705"/>
            <a:ext cx="978408" cy="229989"/>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640DF7FD-E0A3-5C46-BC22-6FA0E69B1EB4}"/>
              </a:ext>
            </a:extLst>
          </p:cNvPr>
          <p:cNvSpPr txBox="1"/>
          <p:nvPr/>
        </p:nvSpPr>
        <p:spPr>
          <a:xfrm>
            <a:off x="7468128" y="319076"/>
            <a:ext cx="1594849" cy="646331"/>
          </a:xfrm>
          <a:prstGeom prst="rect">
            <a:avLst/>
          </a:prstGeom>
          <a:noFill/>
        </p:spPr>
        <p:txBody>
          <a:bodyPr wrap="square" rtlCol="0">
            <a:spAutoFit/>
          </a:bodyPr>
          <a:lstStyle/>
          <a:p>
            <a:r>
              <a:rPr lang="en-US" dirty="0"/>
              <a:t>4x3 Longer Duration</a:t>
            </a:r>
          </a:p>
        </p:txBody>
      </p:sp>
      <p:sp>
        <p:nvSpPr>
          <p:cNvPr id="15" name="TextBox 14">
            <a:extLst>
              <a:ext uri="{FF2B5EF4-FFF2-40B4-BE49-F238E27FC236}">
                <a16:creationId xmlns:a16="http://schemas.microsoft.com/office/drawing/2014/main" id="{3A706932-1DB6-C54F-AF65-AD396572B589}"/>
              </a:ext>
            </a:extLst>
          </p:cNvPr>
          <p:cNvSpPr txBox="1"/>
          <p:nvPr/>
        </p:nvSpPr>
        <p:spPr>
          <a:xfrm>
            <a:off x="146241" y="6450122"/>
            <a:ext cx="3055698" cy="276999"/>
          </a:xfrm>
          <a:prstGeom prst="rect">
            <a:avLst/>
          </a:prstGeom>
          <a:noFill/>
        </p:spPr>
        <p:txBody>
          <a:bodyPr wrap="square" rtlCol="0">
            <a:spAutoFit/>
          </a:bodyPr>
          <a:lstStyle/>
          <a:p>
            <a:r>
              <a:rPr lang="en-US" sz="1200" dirty="0"/>
              <a:t>For Agent use only.  Not for distribution</a:t>
            </a:r>
          </a:p>
        </p:txBody>
      </p:sp>
      <p:grpSp>
        <p:nvGrpSpPr>
          <p:cNvPr id="16" name="Group 7">
            <a:extLst>
              <a:ext uri="{FF2B5EF4-FFF2-40B4-BE49-F238E27FC236}">
                <a16:creationId xmlns:a16="http://schemas.microsoft.com/office/drawing/2014/main" id="{46988BC7-C185-418A-A040-897AE432A4A5}"/>
              </a:ext>
            </a:extLst>
          </p:cNvPr>
          <p:cNvGrpSpPr>
            <a:grpSpLocks/>
          </p:cNvGrpSpPr>
          <p:nvPr/>
        </p:nvGrpSpPr>
        <p:grpSpPr bwMode="auto">
          <a:xfrm>
            <a:off x="3840163" y="6546850"/>
            <a:ext cx="1463675" cy="311150"/>
            <a:chOff x="3840480" y="6547104"/>
            <a:chExt cx="1463040" cy="310896"/>
          </a:xfrm>
        </p:grpSpPr>
        <p:sp>
          <p:nvSpPr>
            <p:cNvPr id="17" name="Rectangle 16">
              <a:extLst>
                <a:ext uri="{FF2B5EF4-FFF2-40B4-BE49-F238E27FC236}">
                  <a16:creationId xmlns:a16="http://schemas.microsoft.com/office/drawing/2014/main" id="{540B044A-E604-453B-93C0-9C33F4837A34}"/>
                </a:ext>
              </a:extLst>
            </p:cNvPr>
            <p:cNvSpPr/>
            <p:nvPr/>
          </p:nvSpPr>
          <p:spPr>
            <a:xfrm>
              <a:off x="3840480" y="6547104"/>
              <a:ext cx="1463040" cy="310896"/>
            </a:xfrm>
            <a:prstGeom prst="rect">
              <a:avLst/>
            </a:prstGeom>
            <a:solidFill>
              <a:srgbClr val="3B6B90">
                <a:alpha val="91000"/>
              </a:srgb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350" dirty="0"/>
            </a:p>
          </p:txBody>
        </p:sp>
        <p:pic>
          <p:nvPicPr>
            <p:cNvPr id="18" name="Picture 9">
              <a:extLst>
                <a:ext uri="{FF2B5EF4-FFF2-40B4-BE49-F238E27FC236}">
                  <a16:creationId xmlns:a16="http://schemas.microsoft.com/office/drawing/2014/main" id="{65A11F75-909D-4420-876A-138A75F3595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970189" y="6584778"/>
              <a:ext cx="1203623" cy="2355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1239263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6DE48D-EE47-994E-BB8B-BF5A142E3119}"/>
              </a:ext>
            </a:extLst>
          </p:cNvPr>
          <p:cNvSpPr>
            <a:spLocks noGrp="1"/>
          </p:cNvSpPr>
          <p:nvPr>
            <p:ph type="title"/>
          </p:nvPr>
        </p:nvSpPr>
        <p:spPr>
          <a:xfrm>
            <a:off x="317715" y="220160"/>
            <a:ext cx="8508570" cy="761148"/>
          </a:xfrm>
        </p:spPr>
        <p:txBody>
          <a:bodyPr>
            <a:normAutofit/>
          </a:bodyPr>
          <a:lstStyle/>
          <a:p>
            <a:r>
              <a:rPr lang="en-US" sz="3600" b="1" dirty="0"/>
              <a:t>No Network restrictions</a:t>
            </a:r>
          </a:p>
        </p:txBody>
      </p:sp>
      <p:sp>
        <p:nvSpPr>
          <p:cNvPr id="3" name="Content Placeholder 2">
            <a:extLst>
              <a:ext uri="{FF2B5EF4-FFF2-40B4-BE49-F238E27FC236}">
                <a16:creationId xmlns:a16="http://schemas.microsoft.com/office/drawing/2014/main" id="{E3FF2815-16C4-4345-9987-80DC8B04F43E}"/>
              </a:ext>
            </a:extLst>
          </p:cNvPr>
          <p:cNvSpPr>
            <a:spLocks noGrp="1"/>
          </p:cNvSpPr>
          <p:nvPr>
            <p:ph idx="1"/>
          </p:nvPr>
        </p:nvSpPr>
        <p:spPr>
          <a:xfrm>
            <a:off x="317715" y="1141412"/>
            <a:ext cx="8508570" cy="4575175"/>
          </a:xfrm>
        </p:spPr>
        <p:txBody>
          <a:bodyPr/>
          <a:lstStyle/>
          <a:p>
            <a:pPr marL="342900" indent="-342900">
              <a:buFont typeface="Arial" panose="020B0604020202020204" pitchFamily="34" charset="0"/>
              <a:buChar char="•"/>
            </a:pPr>
            <a:r>
              <a:rPr lang="en-US" sz="2400" b="1" dirty="0"/>
              <a:t>No Network Restrictions </a:t>
            </a:r>
            <a:r>
              <a:rPr lang="mr-IN" sz="2400" b="1" dirty="0"/>
              <a:t>–</a:t>
            </a:r>
            <a:r>
              <a:rPr lang="en-US" sz="2400" b="1" dirty="0"/>
              <a:t> Freedom of Choice.  </a:t>
            </a:r>
            <a:r>
              <a:rPr lang="en-US" sz="2400" dirty="0"/>
              <a:t>Pivot pays Medicare Plus - up to 150% of Medicare allowable for facilities and up to 125% of Medicare allowable for physicians/professional services.</a:t>
            </a:r>
          </a:p>
          <a:p>
            <a:pPr marL="342900" indent="-342900">
              <a:buFont typeface="Arial" panose="020B0604020202020204" pitchFamily="34" charset="0"/>
              <a:buChar char="•"/>
            </a:pPr>
            <a:r>
              <a:rPr lang="en-US" sz="2400" b="1" dirty="0"/>
              <a:t>Provider submits their claims to Insurance Benefit Administrators (Allied).  </a:t>
            </a:r>
            <a:r>
              <a:rPr lang="en-US" sz="2400" dirty="0"/>
              <a:t>Bills are repriced according to the percentages of Medicare allowed amounts, based on the Medicare fee schedule. Payment is made to the provider based on this amount and the reduction is shown as a discount by the provider. </a:t>
            </a:r>
          </a:p>
          <a:p>
            <a:pPr marL="342900" indent="-342900">
              <a:buFont typeface="Arial" panose="020B0604020202020204" pitchFamily="34" charset="0"/>
              <a:buChar char="•"/>
            </a:pPr>
            <a:r>
              <a:rPr lang="en-US" sz="2400" dirty="0"/>
              <a:t>If a provider wishes to review and discuss the allowed amount or initially objects to the reimbursement amount, the provider can contact the Benefit Verification line at </a:t>
            </a:r>
            <a:r>
              <a:rPr lang="en-US" sz="2400" b="1" dirty="0"/>
              <a:t>866-323-2985</a:t>
            </a:r>
            <a:r>
              <a:rPr lang="en-US" sz="2400" dirty="0"/>
              <a:t>. </a:t>
            </a:r>
          </a:p>
          <a:p>
            <a:pPr marL="342900" indent="-342900">
              <a:buFont typeface="Arial" panose="020B0604020202020204" pitchFamily="34" charset="0"/>
              <a:buChar char="•"/>
            </a:pPr>
            <a:r>
              <a:rPr lang="en-US" sz="2400" b="1" dirty="0"/>
              <a:t>“NO BALANCE BILL” </a:t>
            </a:r>
            <a:r>
              <a:rPr lang="en-US" sz="2400" dirty="0"/>
              <a:t>charges for the insured.</a:t>
            </a:r>
            <a:endParaRPr lang="en-US" sz="2400" dirty="0">
              <a:solidFill>
                <a:schemeClr val="bg1"/>
              </a:solidFill>
            </a:endParaRPr>
          </a:p>
          <a:p>
            <a:endParaRPr lang="en-US" sz="2400" dirty="0"/>
          </a:p>
          <a:p>
            <a:endParaRPr lang="en-US" dirty="0"/>
          </a:p>
        </p:txBody>
      </p:sp>
      <p:sp>
        <p:nvSpPr>
          <p:cNvPr id="4" name="Slide Number Placeholder 3">
            <a:extLst>
              <a:ext uri="{FF2B5EF4-FFF2-40B4-BE49-F238E27FC236}">
                <a16:creationId xmlns:a16="http://schemas.microsoft.com/office/drawing/2014/main" id="{0E2DB853-7595-E540-91E1-22F7F7BBBC1C}"/>
              </a:ext>
            </a:extLst>
          </p:cNvPr>
          <p:cNvSpPr>
            <a:spLocks noGrp="1"/>
          </p:cNvSpPr>
          <p:nvPr>
            <p:ph type="sldNum" sz="quarter" idx="12"/>
          </p:nvPr>
        </p:nvSpPr>
        <p:spPr/>
        <p:txBody>
          <a:bodyPr/>
          <a:lstStyle/>
          <a:p>
            <a:pPr>
              <a:defRPr/>
            </a:pPr>
            <a:fld id="{5BBEB966-8F10-F34C-B3A9-FEF07EA1F24B}" type="slidenum">
              <a:rPr lang="en-US" smtClean="0"/>
              <a:pPr>
                <a:defRPr/>
              </a:pPr>
              <a:t>12</a:t>
            </a:fld>
            <a:endParaRPr lang="en-US" dirty="0"/>
          </a:p>
        </p:txBody>
      </p:sp>
      <p:sp>
        <p:nvSpPr>
          <p:cNvPr id="5" name="TextBox 4">
            <a:extLst>
              <a:ext uri="{FF2B5EF4-FFF2-40B4-BE49-F238E27FC236}">
                <a16:creationId xmlns:a16="http://schemas.microsoft.com/office/drawing/2014/main" id="{60326D0E-A229-2D4E-8EA0-B64B60939AC0}"/>
              </a:ext>
            </a:extLst>
          </p:cNvPr>
          <p:cNvSpPr txBox="1"/>
          <p:nvPr/>
        </p:nvSpPr>
        <p:spPr>
          <a:xfrm>
            <a:off x="146241" y="6450122"/>
            <a:ext cx="3055698" cy="276999"/>
          </a:xfrm>
          <a:prstGeom prst="rect">
            <a:avLst/>
          </a:prstGeom>
          <a:noFill/>
        </p:spPr>
        <p:txBody>
          <a:bodyPr wrap="square" rtlCol="0">
            <a:spAutoFit/>
          </a:bodyPr>
          <a:lstStyle/>
          <a:p>
            <a:r>
              <a:rPr lang="en-US" sz="1200" dirty="0"/>
              <a:t>For Agent use only.  Not for distribution.</a:t>
            </a:r>
          </a:p>
        </p:txBody>
      </p:sp>
      <p:grpSp>
        <p:nvGrpSpPr>
          <p:cNvPr id="6" name="Group 7">
            <a:extLst>
              <a:ext uri="{FF2B5EF4-FFF2-40B4-BE49-F238E27FC236}">
                <a16:creationId xmlns:a16="http://schemas.microsoft.com/office/drawing/2014/main" id="{C966AF63-12E0-4E87-8197-BCF02ADDD11A}"/>
              </a:ext>
            </a:extLst>
          </p:cNvPr>
          <p:cNvGrpSpPr>
            <a:grpSpLocks/>
          </p:cNvGrpSpPr>
          <p:nvPr/>
        </p:nvGrpSpPr>
        <p:grpSpPr bwMode="auto">
          <a:xfrm>
            <a:off x="3840163" y="6546850"/>
            <a:ext cx="1463675" cy="311150"/>
            <a:chOff x="3840480" y="6547104"/>
            <a:chExt cx="1463040" cy="310896"/>
          </a:xfrm>
        </p:grpSpPr>
        <p:sp>
          <p:nvSpPr>
            <p:cNvPr id="7" name="Rectangle 6">
              <a:extLst>
                <a:ext uri="{FF2B5EF4-FFF2-40B4-BE49-F238E27FC236}">
                  <a16:creationId xmlns:a16="http://schemas.microsoft.com/office/drawing/2014/main" id="{16A1037C-78BF-4A6C-B8B6-89E28955C2BA}"/>
                </a:ext>
              </a:extLst>
            </p:cNvPr>
            <p:cNvSpPr/>
            <p:nvPr/>
          </p:nvSpPr>
          <p:spPr>
            <a:xfrm>
              <a:off x="3840480" y="6547104"/>
              <a:ext cx="1463040" cy="310896"/>
            </a:xfrm>
            <a:prstGeom prst="rect">
              <a:avLst/>
            </a:prstGeom>
            <a:solidFill>
              <a:srgbClr val="3B6B90">
                <a:alpha val="91000"/>
              </a:srgb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350" dirty="0"/>
            </a:p>
          </p:txBody>
        </p:sp>
        <p:pic>
          <p:nvPicPr>
            <p:cNvPr id="8" name="Picture 9">
              <a:extLst>
                <a:ext uri="{FF2B5EF4-FFF2-40B4-BE49-F238E27FC236}">
                  <a16:creationId xmlns:a16="http://schemas.microsoft.com/office/drawing/2014/main" id="{BD239CCE-C96E-41D2-B527-F10081D9BF6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970189" y="6584778"/>
              <a:ext cx="1203623" cy="2355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4985810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DB0651-1AAA-4248-95AA-E49967A75FB0}"/>
              </a:ext>
            </a:extLst>
          </p:cNvPr>
          <p:cNvSpPr>
            <a:spLocks noGrp="1"/>
          </p:cNvSpPr>
          <p:nvPr>
            <p:ph type="title"/>
          </p:nvPr>
        </p:nvSpPr>
        <p:spPr>
          <a:xfrm>
            <a:off x="146241" y="963877"/>
            <a:ext cx="2620771" cy="4930246"/>
          </a:xfrm>
        </p:spPr>
        <p:txBody>
          <a:bodyPr>
            <a:normAutofit/>
          </a:bodyPr>
          <a:lstStyle/>
          <a:p>
            <a:pPr algn="r"/>
            <a:r>
              <a:rPr lang="en-US" sz="3900" dirty="0">
                <a:solidFill>
                  <a:schemeClr val="accent1"/>
                </a:solidFill>
              </a:rPr>
              <a:t>Reference Based Pricing Claims Example</a:t>
            </a:r>
          </a:p>
        </p:txBody>
      </p:sp>
      <p:graphicFrame>
        <p:nvGraphicFramePr>
          <p:cNvPr id="5" name="Content Placeholder 4">
            <a:extLst>
              <a:ext uri="{FF2B5EF4-FFF2-40B4-BE49-F238E27FC236}">
                <a16:creationId xmlns:a16="http://schemas.microsoft.com/office/drawing/2014/main" id="{6A805DDE-A0D2-BA4F-94BA-EDFDEF3E67DE}"/>
              </a:ext>
            </a:extLst>
          </p:cNvPr>
          <p:cNvGraphicFramePr>
            <a:graphicFrameLocks noGrp="1"/>
          </p:cNvGraphicFramePr>
          <p:nvPr>
            <p:ph idx="1"/>
            <p:extLst>
              <p:ext uri="{D42A27DB-BD31-4B8C-83A1-F6EECF244321}">
                <p14:modId xmlns:p14="http://schemas.microsoft.com/office/powerpoint/2010/main" val="3712029612"/>
              </p:ext>
            </p:extLst>
          </p:nvPr>
        </p:nvGraphicFramePr>
        <p:xfrm>
          <a:off x="3201939" y="2232661"/>
          <a:ext cx="5417805" cy="2936749"/>
        </p:xfrm>
        <a:graphic>
          <a:graphicData uri="http://schemas.openxmlformats.org/drawingml/2006/table">
            <a:tbl>
              <a:tblPr firstRow="1" bandRow="1">
                <a:tableStyleId>{5C22544A-7EE6-4342-B048-85BDC9FD1C3A}</a:tableStyleId>
              </a:tblPr>
              <a:tblGrid>
                <a:gridCol w="3049111">
                  <a:extLst>
                    <a:ext uri="{9D8B030D-6E8A-4147-A177-3AD203B41FA5}">
                      <a16:colId xmlns:a16="http://schemas.microsoft.com/office/drawing/2014/main" val="5458174"/>
                    </a:ext>
                  </a:extLst>
                </a:gridCol>
                <a:gridCol w="2368694">
                  <a:extLst>
                    <a:ext uri="{9D8B030D-6E8A-4147-A177-3AD203B41FA5}">
                      <a16:colId xmlns:a16="http://schemas.microsoft.com/office/drawing/2014/main" val="3893693837"/>
                    </a:ext>
                  </a:extLst>
                </a:gridCol>
              </a:tblGrid>
              <a:tr h="455165">
                <a:tc>
                  <a:txBody>
                    <a:bodyPr/>
                    <a:lstStyle/>
                    <a:p>
                      <a:r>
                        <a:rPr lang="en-US" dirty="0"/>
                        <a:t>Billed Amount</a:t>
                      </a:r>
                    </a:p>
                  </a:txBody>
                  <a:tcPr/>
                </a:tc>
                <a:tc>
                  <a:txBody>
                    <a:bodyPr/>
                    <a:lstStyle/>
                    <a:p>
                      <a:r>
                        <a:rPr lang="en-US" dirty="0"/>
                        <a:t>$1,060.00</a:t>
                      </a:r>
                    </a:p>
                  </a:txBody>
                  <a:tcPr/>
                </a:tc>
                <a:extLst>
                  <a:ext uri="{0D108BD9-81ED-4DB2-BD59-A6C34878D82A}">
                    <a16:rowId xmlns:a16="http://schemas.microsoft.com/office/drawing/2014/main" val="1262317598"/>
                  </a:ext>
                </a:extLst>
              </a:tr>
              <a:tr h="455165">
                <a:tc>
                  <a:txBody>
                    <a:bodyPr/>
                    <a:lstStyle/>
                    <a:p>
                      <a:r>
                        <a:rPr lang="en-US" dirty="0"/>
                        <a:t>Medicare Allowable</a:t>
                      </a:r>
                    </a:p>
                  </a:txBody>
                  <a:tcPr/>
                </a:tc>
                <a:tc>
                  <a:txBody>
                    <a:bodyPr/>
                    <a:lstStyle/>
                    <a:p>
                      <a:r>
                        <a:rPr lang="en-US" dirty="0"/>
                        <a:t>$222.72</a:t>
                      </a:r>
                    </a:p>
                  </a:txBody>
                  <a:tcPr/>
                </a:tc>
                <a:extLst>
                  <a:ext uri="{0D108BD9-81ED-4DB2-BD59-A6C34878D82A}">
                    <a16:rowId xmlns:a16="http://schemas.microsoft.com/office/drawing/2014/main" val="2645160110"/>
                  </a:ext>
                </a:extLst>
              </a:tr>
              <a:tr h="455165">
                <a:tc>
                  <a:txBody>
                    <a:bodyPr/>
                    <a:lstStyle/>
                    <a:p>
                      <a:r>
                        <a:rPr lang="en-US" dirty="0"/>
                        <a:t>RBP at 125%</a:t>
                      </a:r>
                    </a:p>
                  </a:txBody>
                  <a:tcPr/>
                </a:tc>
                <a:tc>
                  <a:txBody>
                    <a:bodyPr/>
                    <a:lstStyle/>
                    <a:p>
                      <a:r>
                        <a:rPr lang="en-US" dirty="0"/>
                        <a:t>$278.40</a:t>
                      </a:r>
                    </a:p>
                  </a:txBody>
                  <a:tcPr/>
                </a:tc>
                <a:extLst>
                  <a:ext uri="{0D108BD9-81ED-4DB2-BD59-A6C34878D82A}">
                    <a16:rowId xmlns:a16="http://schemas.microsoft.com/office/drawing/2014/main" val="2633048923"/>
                  </a:ext>
                </a:extLst>
              </a:tr>
              <a:tr h="785627">
                <a:tc>
                  <a:txBody>
                    <a:bodyPr/>
                    <a:lstStyle/>
                    <a:p>
                      <a:r>
                        <a:rPr lang="en-US" dirty="0"/>
                        <a:t>Deductible met: (80/20) Insured Out of Pocket </a:t>
                      </a:r>
                    </a:p>
                  </a:txBody>
                  <a:tcPr/>
                </a:tc>
                <a:tc>
                  <a:txBody>
                    <a:bodyPr/>
                    <a:lstStyle/>
                    <a:p>
                      <a:r>
                        <a:rPr lang="en-US" dirty="0"/>
                        <a:t>$55.69</a:t>
                      </a:r>
                    </a:p>
                  </a:txBody>
                  <a:tcPr/>
                </a:tc>
                <a:extLst>
                  <a:ext uri="{0D108BD9-81ED-4DB2-BD59-A6C34878D82A}">
                    <a16:rowId xmlns:a16="http://schemas.microsoft.com/office/drawing/2014/main" val="3244283053"/>
                  </a:ext>
                </a:extLst>
              </a:tr>
              <a:tr h="785627">
                <a:tc>
                  <a:txBody>
                    <a:bodyPr/>
                    <a:lstStyle/>
                    <a:p>
                      <a:r>
                        <a:rPr lang="en-US" dirty="0"/>
                        <a:t>Deductible not met: Insured Out of Pocket</a:t>
                      </a:r>
                    </a:p>
                  </a:txBody>
                  <a:tcPr/>
                </a:tc>
                <a:tc>
                  <a:txBody>
                    <a:bodyPr/>
                    <a:lstStyle/>
                    <a:p>
                      <a:r>
                        <a:rPr lang="en-US" dirty="0"/>
                        <a:t>$278.40</a:t>
                      </a:r>
                    </a:p>
                  </a:txBody>
                  <a:tcPr/>
                </a:tc>
                <a:extLst>
                  <a:ext uri="{0D108BD9-81ED-4DB2-BD59-A6C34878D82A}">
                    <a16:rowId xmlns:a16="http://schemas.microsoft.com/office/drawing/2014/main" val="81036027"/>
                  </a:ext>
                </a:extLst>
              </a:tr>
            </a:tbl>
          </a:graphicData>
        </a:graphic>
      </p:graphicFrame>
      <p:sp>
        <p:nvSpPr>
          <p:cNvPr id="4" name="Slide Number Placeholder 3">
            <a:extLst>
              <a:ext uri="{FF2B5EF4-FFF2-40B4-BE49-F238E27FC236}">
                <a16:creationId xmlns:a16="http://schemas.microsoft.com/office/drawing/2014/main" id="{D8ADCC01-2370-0C42-81C9-BA94B810C2DA}"/>
              </a:ext>
            </a:extLst>
          </p:cNvPr>
          <p:cNvSpPr>
            <a:spLocks noGrp="1"/>
          </p:cNvSpPr>
          <p:nvPr>
            <p:ph type="sldNum" sz="quarter" idx="12"/>
          </p:nvPr>
        </p:nvSpPr>
        <p:spPr>
          <a:xfrm>
            <a:off x="7928637" y="6033479"/>
            <a:ext cx="586712" cy="365125"/>
          </a:xfrm>
        </p:spPr>
        <p:txBody>
          <a:bodyPr>
            <a:normAutofit/>
          </a:bodyPr>
          <a:lstStyle/>
          <a:p>
            <a:pPr>
              <a:spcAft>
                <a:spcPts val="600"/>
              </a:spcAft>
              <a:defRPr/>
            </a:pPr>
            <a:fld id="{5BBEB966-8F10-F34C-B3A9-FEF07EA1F24B}" type="slidenum">
              <a:rPr lang="en-US" sz="900">
                <a:solidFill>
                  <a:schemeClr val="tx1">
                    <a:alpha val="80000"/>
                  </a:schemeClr>
                </a:solidFill>
              </a:rPr>
              <a:pPr>
                <a:spcAft>
                  <a:spcPts val="600"/>
                </a:spcAft>
                <a:defRPr/>
              </a:pPr>
              <a:t>13</a:t>
            </a:fld>
            <a:endParaRPr lang="en-US" sz="900">
              <a:solidFill>
                <a:schemeClr val="tx1">
                  <a:alpha val="80000"/>
                </a:schemeClr>
              </a:solidFill>
            </a:endParaRPr>
          </a:p>
        </p:txBody>
      </p:sp>
      <p:sp>
        <p:nvSpPr>
          <p:cNvPr id="6" name="TextBox 5">
            <a:extLst>
              <a:ext uri="{FF2B5EF4-FFF2-40B4-BE49-F238E27FC236}">
                <a16:creationId xmlns:a16="http://schemas.microsoft.com/office/drawing/2014/main" id="{916AE19C-F824-5B47-9CCA-6A9983DEB55E}"/>
              </a:ext>
            </a:extLst>
          </p:cNvPr>
          <p:cNvSpPr txBox="1"/>
          <p:nvPr/>
        </p:nvSpPr>
        <p:spPr>
          <a:xfrm>
            <a:off x="3201939" y="1085088"/>
            <a:ext cx="5864106" cy="1015663"/>
          </a:xfrm>
          <a:prstGeom prst="rect">
            <a:avLst/>
          </a:prstGeom>
          <a:noFill/>
        </p:spPr>
        <p:txBody>
          <a:bodyPr wrap="square" rtlCol="0">
            <a:spAutoFit/>
          </a:bodyPr>
          <a:lstStyle/>
          <a:p>
            <a:r>
              <a:rPr lang="en-US" sz="2000" dirty="0">
                <a:latin typeface="+mn-lt"/>
              </a:rPr>
              <a:t>59 year old female, Grand Island, NE 68801</a:t>
            </a:r>
          </a:p>
          <a:p>
            <a:r>
              <a:rPr lang="en-US" sz="2000" dirty="0">
                <a:latin typeface="+mn-lt"/>
              </a:rPr>
              <a:t>Procedure CPT: Code 73221 MRI (any joint or upper extremity)</a:t>
            </a:r>
          </a:p>
        </p:txBody>
      </p:sp>
      <p:sp>
        <p:nvSpPr>
          <p:cNvPr id="19" name="TextBox 18">
            <a:extLst>
              <a:ext uri="{FF2B5EF4-FFF2-40B4-BE49-F238E27FC236}">
                <a16:creationId xmlns:a16="http://schemas.microsoft.com/office/drawing/2014/main" id="{E6E0C663-265C-874D-8BAD-818A39246A1D}"/>
              </a:ext>
            </a:extLst>
          </p:cNvPr>
          <p:cNvSpPr txBox="1"/>
          <p:nvPr/>
        </p:nvSpPr>
        <p:spPr>
          <a:xfrm>
            <a:off x="146241" y="6450122"/>
            <a:ext cx="3055698" cy="276999"/>
          </a:xfrm>
          <a:prstGeom prst="rect">
            <a:avLst/>
          </a:prstGeom>
          <a:noFill/>
        </p:spPr>
        <p:txBody>
          <a:bodyPr wrap="square" rtlCol="0">
            <a:spAutoFit/>
          </a:bodyPr>
          <a:lstStyle/>
          <a:p>
            <a:r>
              <a:rPr lang="en-US" sz="1200" dirty="0"/>
              <a:t>For Agent use only.  Not for distribution</a:t>
            </a:r>
          </a:p>
        </p:txBody>
      </p:sp>
      <p:grpSp>
        <p:nvGrpSpPr>
          <p:cNvPr id="7" name="Group 7">
            <a:extLst>
              <a:ext uri="{FF2B5EF4-FFF2-40B4-BE49-F238E27FC236}">
                <a16:creationId xmlns:a16="http://schemas.microsoft.com/office/drawing/2014/main" id="{C9BEA73B-A9E6-4930-9D4C-87D426F2D731}"/>
              </a:ext>
            </a:extLst>
          </p:cNvPr>
          <p:cNvGrpSpPr>
            <a:grpSpLocks/>
          </p:cNvGrpSpPr>
          <p:nvPr/>
        </p:nvGrpSpPr>
        <p:grpSpPr bwMode="auto">
          <a:xfrm>
            <a:off x="3840163" y="6546850"/>
            <a:ext cx="1463675" cy="311150"/>
            <a:chOff x="3840480" y="6547104"/>
            <a:chExt cx="1463040" cy="310896"/>
          </a:xfrm>
        </p:grpSpPr>
        <p:sp>
          <p:nvSpPr>
            <p:cNvPr id="8" name="Rectangle 7">
              <a:extLst>
                <a:ext uri="{FF2B5EF4-FFF2-40B4-BE49-F238E27FC236}">
                  <a16:creationId xmlns:a16="http://schemas.microsoft.com/office/drawing/2014/main" id="{5F1A3070-6298-4B86-8224-A64A6E1A4BA8}"/>
                </a:ext>
              </a:extLst>
            </p:cNvPr>
            <p:cNvSpPr/>
            <p:nvPr/>
          </p:nvSpPr>
          <p:spPr>
            <a:xfrm>
              <a:off x="3840480" y="6547104"/>
              <a:ext cx="1463040" cy="310896"/>
            </a:xfrm>
            <a:prstGeom prst="rect">
              <a:avLst/>
            </a:prstGeom>
            <a:solidFill>
              <a:srgbClr val="3B6B90">
                <a:alpha val="91000"/>
              </a:srgb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350" dirty="0"/>
            </a:p>
          </p:txBody>
        </p:sp>
        <p:pic>
          <p:nvPicPr>
            <p:cNvPr id="9" name="Picture 9">
              <a:extLst>
                <a:ext uri="{FF2B5EF4-FFF2-40B4-BE49-F238E27FC236}">
                  <a16:creationId xmlns:a16="http://schemas.microsoft.com/office/drawing/2014/main" id="{515E2CD4-9A18-434B-A66E-B0EE073A0DA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970189" y="6584778"/>
              <a:ext cx="1203623" cy="2355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5564025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D2511E-7A2E-1242-8DD2-1174D829A79A}"/>
              </a:ext>
            </a:extLst>
          </p:cNvPr>
          <p:cNvSpPr>
            <a:spLocks noGrp="1"/>
          </p:cNvSpPr>
          <p:nvPr>
            <p:ph type="title"/>
          </p:nvPr>
        </p:nvSpPr>
        <p:spPr/>
        <p:txBody>
          <a:bodyPr/>
          <a:lstStyle/>
          <a:p>
            <a:r>
              <a:rPr lang="en-US" b="1" dirty="0"/>
              <a:t>RBP Balance Bills/Appeals History</a:t>
            </a:r>
          </a:p>
        </p:txBody>
      </p:sp>
      <p:graphicFrame>
        <p:nvGraphicFramePr>
          <p:cNvPr id="5" name="Content Placeholder 4">
            <a:extLst>
              <a:ext uri="{FF2B5EF4-FFF2-40B4-BE49-F238E27FC236}">
                <a16:creationId xmlns:a16="http://schemas.microsoft.com/office/drawing/2014/main" id="{71C5E23B-7CAC-1E43-8C05-8F31C99651F3}"/>
              </a:ext>
            </a:extLst>
          </p:cNvPr>
          <p:cNvGraphicFramePr>
            <a:graphicFrameLocks noGrp="1"/>
          </p:cNvGraphicFramePr>
          <p:nvPr>
            <p:ph idx="1"/>
            <p:extLst/>
          </p:nvPr>
        </p:nvGraphicFramePr>
        <p:xfrm>
          <a:off x="317500" y="1825625"/>
          <a:ext cx="8509000" cy="2219960"/>
        </p:xfrm>
        <a:graphic>
          <a:graphicData uri="http://schemas.openxmlformats.org/drawingml/2006/table">
            <a:tbl>
              <a:tblPr firstRow="1" bandRow="1">
                <a:tableStyleId>{5C22544A-7EE6-4342-B048-85BDC9FD1C3A}</a:tableStyleId>
              </a:tblPr>
              <a:tblGrid>
                <a:gridCol w="4254500">
                  <a:extLst>
                    <a:ext uri="{9D8B030D-6E8A-4147-A177-3AD203B41FA5}">
                      <a16:colId xmlns:a16="http://schemas.microsoft.com/office/drawing/2014/main" val="4146620166"/>
                    </a:ext>
                  </a:extLst>
                </a:gridCol>
                <a:gridCol w="4254500">
                  <a:extLst>
                    <a:ext uri="{9D8B030D-6E8A-4147-A177-3AD203B41FA5}">
                      <a16:colId xmlns:a16="http://schemas.microsoft.com/office/drawing/2014/main" val="2385015290"/>
                    </a:ext>
                  </a:extLst>
                </a:gridCol>
              </a:tblGrid>
              <a:tr h="370840">
                <a:tc>
                  <a:txBody>
                    <a:bodyPr/>
                    <a:lstStyle/>
                    <a:p>
                      <a:r>
                        <a:rPr lang="en-US" dirty="0"/>
                        <a:t>Time Frame</a:t>
                      </a:r>
                    </a:p>
                  </a:txBody>
                  <a:tcPr/>
                </a:tc>
                <a:tc>
                  <a:txBody>
                    <a:bodyPr/>
                    <a:lstStyle/>
                    <a:p>
                      <a:r>
                        <a:rPr lang="en-US" dirty="0"/>
                        <a:t>2018</a:t>
                      </a:r>
                    </a:p>
                  </a:txBody>
                  <a:tcPr/>
                </a:tc>
                <a:extLst>
                  <a:ext uri="{0D108BD9-81ED-4DB2-BD59-A6C34878D82A}">
                    <a16:rowId xmlns:a16="http://schemas.microsoft.com/office/drawing/2014/main" val="552847152"/>
                  </a:ext>
                </a:extLst>
              </a:tr>
              <a:tr h="370840">
                <a:tc>
                  <a:txBody>
                    <a:bodyPr/>
                    <a:lstStyle/>
                    <a:p>
                      <a:r>
                        <a:rPr lang="en-US" dirty="0"/>
                        <a:t>Months</a:t>
                      </a:r>
                    </a:p>
                  </a:txBody>
                  <a:tcPr/>
                </a:tc>
                <a:tc>
                  <a:txBody>
                    <a:bodyPr/>
                    <a:lstStyle/>
                    <a:p>
                      <a:r>
                        <a:rPr lang="en-US" dirty="0"/>
                        <a:t>12 Months</a:t>
                      </a:r>
                    </a:p>
                  </a:txBody>
                  <a:tcPr/>
                </a:tc>
                <a:extLst>
                  <a:ext uri="{0D108BD9-81ED-4DB2-BD59-A6C34878D82A}">
                    <a16:rowId xmlns:a16="http://schemas.microsoft.com/office/drawing/2014/main" val="2719610257"/>
                  </a:ext>
                </a:extLst>
              </a:tr>
              <a:tr h="370840">
                <a:tc>
                  <a:txBody>
                    <a:bodyPr/>
                    <a:lstStyle/>
                    <a:p>
                      <a:r>
                        <a:rPr lang="en-US" dirty="0"/>
                        <a:t>RBP Pricing # of Eligible Claims</a:t>
                      </a:r>
                    </a:p>
                  </a:txBody>
                  <a:tcPr/>
                </a:tc>
                <a:tc>
                  <a:txBody>
                    <a:bodyPr/>
                    <a:lstStyle/>
                    <a:p>
                      <a:r>
                        <a:rPr lang="en-US" dirty="0"/>
                        <a:t>63,589</a:t>
                      </a:r>
                    </a:p>
                  </a:txBody>
                  <a:tcPr/>
                </a:tc>
                <a:extLst>
                  <a:ext uri="{0D108BD9-81ED-4DB2-BD59-A6C34878D82A}">
                    <a16:rowId xmlns:a16="http://schemas.microsoft.com/office/drawing/2014/main" val="2763254217"/>
                  </a:ext>
                </a:extLst>
              </a:tr>
              <a:tr h="370840">
                <a:tc>
                  <a:txBody>
                    <a:bodyPr/>
                    <a:lstStyle/>
                    <a:p>
                      <a:r>
                        <a:rPr lang="en-US" dirty="0"/>
                        <a:t>Claims Reimbursement Appeals</a:t>
                      </a:r>
                    </a:p>
                  </a:txBody>
                  <a:tcPr/>
                </a:tc>
                <a:tc>
                  <a:txBody>
                    <a:bodyPr/>
                    <a:lstStyle/>
                    <a:p>
                      <a:r>
                        <a:rPr lang="en-US" dirty="0"/>
                        <a:t>376</a:t>
                      </a:r>
                    </a:p>
                  </a:txBody>
                  <a:tcPr/>
                </a:tc>
                <a:extLst>
                  <a:ext uri="{0D108BD9-81ED-4DB2-BD59-A6C34878D82A}">
                    <a16:rowId xmlns:a16="http://schemas.microsoft.com/office/drawing/2014/main" val="2479927863"/>
                  </a:ext>
                </a:extLst>
              </a:tr>
              <a:tr h="370840">
                <a:tc>
                  <a:txBody>
                    <a:bodyPr/>
                    <a:lstStyle/>
                    <a:p>
                      <a:r>
                        <a:rPr lang="en-US" dirty="0"/>
                        <a:t>% Claims Appeals</a:t>
                      </a:r>
                    </a:p>
                  </a:txBody>
                  <a:tcPr/>
                </a:tc>
                <a:tc>
                  <a:txBody>
                    <a:bodyPr/>
                    <a:lstStyle/>
                    <a:p>
                      <a:r>
                        <a:rPr lang="en-US" dirty="0"/>
                        <a:t>0.59%</a:t>
                      </a:r>
                    </a:p>
                  </a:txBody>
                  <a:tcPr/>
                </a:tc>
                <a:extLst>
                  <a:ext uri="{0D108BD9-81ED-4DB2-BD59-A6C34878D82A}">
                    <a16:rowId xmlns:a16="http://schemas.microsoft.com/office/drawing/2014/main" val="1714980355"/>
                  </a:ext>
                </a:extLst>
              </a:tr>
              <a:tr h="150716">
                <a:tc>
                  <a:txBody>
                    <a:bodyPr/>
                    <a:lstStyle/>
                    <a:p>
                      <a:r>
                        <a:rPr lang="en-US" dirty="0"/>
                        <a:t># Appeals with no Discount Allowed</a:t>
                      </a:r>
                    </a:p>
                  </a:txBody>
                  <a:tcPr/>
                </a:tc>
                <a:tc>
                  <a:txBody>
                    <a:bodyPr/>
                    <a:lstStyle/>
                    <a:p>
                      <a:r>
                        <a:rPr lang="en-US" dirty="0"/>
                        <a:t>14</a:t>
                      </a:r>
                    </a:p>
                  </a:txBody>
                  <a:tcPr/>
                </a:tc>
                <a:extLst>
                  <a:ext uri="{0D108BD9-81ED-4DB2-BD59-A6C34878D82A}">
                    <a16:rowId xmlns:a16="http://schemas.microsoft.com/office/drawing/2014/main" val="543504528"/>
                  </a:ext>
                </a:extLst>
              </a:tr>
            </a:tbl>
          </a:graphicData>
        </a:graphic>
      </p:graphicFrame>
      <p:sp>
        <p:nvSpPr>
          <p:cNvPr id="4" name="Slide Number Placeholder 3">
            <a:extLst>
              <a:ext uri="{FF2B5EF4-FFF2-40B4-BE49-F238E27FC236}">
                <a16:creationId xmlns:a16="http://schemas.microsoft.com/office/drawing/2014/main" id="{9F196479-33E2-C645-A1E0-72C344342221}"/>
              </a:ext>
            </a:extLst>
          </p:cNvPr>
          <p:cNvSpPr>
            <a:spLocks noGrp="1"/>
          </p:cNvSpPr>
          <p:nvPr>
            <p:ph type="sldNum" sz="quarter" idx="12"/>
          </p:nvPr>
        </p:nvSpPr>
        <p:spPr/>
        <p:txBody>
          <a:bodyPr/>
          <a:lstStyle/>
          <a:p>
            <a:pPr>
              <a:defRPr/>
            </a:pPr>
            <a:fld id="{5BBEB966-8F10-F34C-B3A9-FEF07EA1F24B}" type="slidenum">
              <a:rPr lang="en-US" smtClean="0"/>
              <a:pPr>
                <a:defRPr/>
              </a:pPr>
              <a:t>14</a:t>
            </a:fld>
            <a:endParaRPr lang="en-US"/>
          </a:p>
        </p:txBody>
      </p:sp>
      <p:sp>
        <p:nvSpPr>
          <p:cNvPr id="6" name="TextBox 5">
            <a:extLst>
              <a:ext uri="{FF2B5EF4-FFF2-40B4-BE49-F238E27FC236}">
                <a16:creationId xmlns:a16="http://schemas.microsoft.com/office/drawing/2014/main" id="{7EAF1073-C8D8-8149-BD64-C6455DF285B2}"/>
              </a:ext>
            </a:extLst>
          </p:cNvPr>
          <p:cNvSpPr txBox="1"/>
          <p:nvPr/>
        </p:nvSpPr>
        <p:spPr>
          <a:xfrm>
            <a:off x="146241" y="6450122"/>
            <a:ext cx="3055698" cy="276999"/>
          </a:xfrm>
          <a:prstGeom prst="rect">
            <a:avLst/>
          </a:prstGeom>
          <a:noFill/>
        </p:spPr>
        <p:txBody>
          <a:bodyPr wrap="square" rtlCol="0">
            <a:spAutoFit/>
          </a:bodyPr>
          <a:lstStyle/>
          <a:p>
            <a:r>
              <a:rPr lang="en-US" sz="1200" dirty="0"/>
              <a:t>For Agent use only.  Not for distribution</a:t>
            </a:r>
          </a:p>
        </p:txBody>
      </p:sp>
      <p:grpSp>
        <p:nvGrpSpPr>
          <p:cNvPr id="7" name="Group 7">
            <a:extLst>
              <a:ext uri="{FF2B5EF4-FFF2-40B4-BE49-F238E27FC236}">
                <a16:creationId xmlns:a16="http://schemas.microsoft.com/office/drawing/2014/main" id="{A1481945-CD95-4AF9-A73D-BED63A4C434E}"/>
              </a:ext>
            </a:extLst>
          </p:cNvPr>
          <p:cNvGrpSpPr>
            <a:grpSpLocks/>
          </p:cNvGrpSpPr>
          <p:nvPr/>
        </p:nvGrpSpPr>
        <p:grpSpPr bwMode="auto">
          <a:xfrm>
            <a:off x="3840163" y="6546850"/>
            <a:ext cx="1463675" cy="311150"/>
            <a:chOff x="3840480" y="6547104"/>
            <a:chExt cx="1463040" cy="310896"/>
          </a:xfrm>
        </p:grpSpPr>
        <p:sp>
          <p:nvSpPr>
            <p:cNvPr id="8" name="Rectangle 7">
              <a:extLst>
                <a:ext uri="{FF2B5EF4-FFF2-40B4-BE49-F238E27FC236}">
                  <a16:creationId xmlns:a16="http://schemas.microsoft.com/office/drawing/2014/main" id="{667E1ED9-A3F5-4E36-9564-7557833941D1}"/>
                </a:ext>
              </a:extLst>
            </p:cNvPr>
            <p:cNvSpPr/>
            <p:nvPr/>
          </p:nvSpPr>
          <p:spPr>
            <a:xfrm>
              <a:off x="3840480" y="6547104"/>
              <a:ext cx="1463040" cy="310896"/>
            </a:xfrm>
            <a:prstGeom prst="rect">
              <a:avLst/>
            </a:prstGeom>
            <a:solidFill>
              <a:srgbClr val="3B6B90">
                <a:alpha val="91000"/>
              </a:srgb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350" dirty="0"/>
            </a:p>
          </p:txBody>
        </p:sp>
        <p:pic>
          <p:nvPicPr>
            <p:cNvPr id="9" name="Picture 9">
              <a:extLst>
                <a:ext uri="{FF2B5EF4-FFF2-40B4-BE49-F238E27FC236}">
                  <a16:creationId xmlns:a16="http://schemas.microsoft.com/office/drawing/2014/main" id="{5A2D2B2E-C2A0-4F7F-8717-5DE18760B47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970189" y="6584778"/>
              <a:ext cx="1203623" cy="2355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7358236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840545-E98D-5845-80AC-7ECDE8A58E3A}"/>
              </a:ext>
            </a:extLst>
          </p:cNvPr>
          <p:cNvSpPr>
            <a:spLocks noGrp="1"/>
          </p:cNvSpPr>
          <p:nvPr>
            <p:ph type="title"/>
          </p:nvPr>
        </p:nvSpPr>
        <p:spPr>
          <a:xfrm>
            <a:off x="265824" y="21348"/>
            <a:ext cx="8508570" cy="1325563"/>
          </a:xfrm>
        </p:spPr>
        <p:txBody>
          <a:bodyPr/>
          <a:lstStyle/>
          <a:p>
            <a:r>
              <a:rPr lang="en-US" b="1" dirty="0"/>
              <a:t>Who is buying</a:t>
            </a:r>
          </a:p>
        </p:txBody>
      </p:sp>
      <p:sp>
        <p:nvSpPr>
          <p:cNvPr id="4" name="Slide Number Placeholder 3">
            <a:extLst>
              <a:ext uri="{FF2B5EF4-FFF2-40B4-BE49-F238E27FC236}">
                <a16:creationId xmlns:a16="http://schemas.microsoft.com/office/drawing/2014/main" id="{1E216EA1-B642-714C-9457-0D1299B0A6B5}"/>
              </a:ext>
            </a:extLst>
          </p:cNvPr>
          <p:cNvSpPr>
            <a:spLocks noGrp="1"/>
          </p:cNvSpPr>
          <p:nvPr>
            <p:ph type="sldNum" sz="quarter" idx="12"/>
          </p:nvPr>
        </p:nvSpPr>
        <p:spPr/>
        <p:txBody>
          <a:bodyPr/>
          <a:lstStyle/>
          <a:p>
            <a:pPr>
              <a:defRPr/>
            </a:pPr>
            <a:fld id="{5BBEB966-8F10-F34C-B3A9-FEF07EA1F24B}" type="slidenum">
              <a:rPr lang="en-US" smtClean="0"/>
              <a:pPr>
                <a:defRPr/>
              </a:pPr>
              <a:t>15</a:t>
            </a:fld>
            <a:endParaRPr lang="en-US"/>
          </a:p>
        </p:txBody>
      </p:sp>
      <p:sp>
        <p:nvSpPr>
          <p:cNvPr id="5" name="Text Placeholder 6">
            <a:extLst>
              <a:ext uri="{FF2B5EF4-FFF2-40B4-BE49-F238E27FC236}">
                <a16:creationId xmlns:a16="http://schemas.microsoft.com/office/drawing/2014/main" id="{CB6338EA-533F-FE4C-BBC8-2CF5A5A6511A}"/>
              </a:ext>
            </a:extLst>
          </p:cNvPr>
          <p:cNvSpPr txBox="1">
            <a:spLocks/>
          </p:cNvSpPr>
          <p:nvPr/>
        </p:nvSpPr>
        <p:spPr>
          <a:xfrm>
            <a:off x="708537" y="4339411"/>
            <a:ext cx="3028576" cy="420886"/>
          </a:xfrm>
          <a:prstGeom prst="rect">
            <a:avLst/>
          </a:prstGeom>
        </p:spPr>
        <p:txBody>
          <a:bodyPr/>
          <a:lstStyle>
            <a:lvl1pPr algn="l" rtl="0" eaLnBrk="1" fontAlgn="base" hangingPunct="1">
              <a:lnSpc>
                <a:spcPct val="90000"/>
              </a:lnSpc>
              <a:spcBef>
                <a:spcPts val="1000"/>
              </a:spcBef>
              <a:spcAft>
                <a:spcPct val="0"/>
              </a:spcAft>
              <a:defRPr sz="3200" kern="1200">
                <a:solidFill>
                  <a:srgbClr val="3B3838"/>
                </a:solidFill>
                <a:latin typeface="+mn-lt"/>
                <a:ea typeface="+mn-ea"/>
                <a:cs typeface="+mn-cs"/>
              </a:defRPr>
            </a:lvl1pPr>
            <a:lvl2pPr marL="635000" indent="-287338" algn="l" rtl="0" eaLnBrk="1" fontAlgn="base" hangingPunct="1">
              <a:lnSpc>
                <a:spcPct val="90000"/>
              </a:lnSpc>
              <a:spcBef>
                <a:spcPts val="500"/>
              </a:spcBef>
              <a:spcAft>
                <a:spcPct val="0"/>
              </a:spcAft>
              <a:buFont typeface="Arial" charset="0"/>
              <a:buChar char="•"/>
              <a:tabLst/>
              <a:defRPr sz="2800" kern="1200">
                <a:solidFill>
                  <a:srgbClr val="3B3838"/>
                </a:solidFill>
                <a:latin typeface="+mj-lt"/>
                <a:ea typeface="+mn-ea"/>
                <a:cs typeface="+mn-cs"/>
              </a:defRPr>
            </a:lvl2pPr>
            <a:lvl3pPr marL="919163" indent="-284163" algn="l" rtl="0" eaLnBrk="1" fontAlgn="base" hangingPunct="1">
              <a:lnSpc>
                <a:spcPct val="90000"/>
              </a:lnSpc>
              <a:spcBef>
                <a:spcPts val="500"/>
              </a:spcBef>
              <a:spcAft>
                <a:spcPct val="0"/>
              </a:spcAft>
              <a:buFont typeface=".AppleSystemUIFont" charset="-120"/>
              <a:buChar char="-"/>
              <a:tabLst/>
              <a:defRPr sz="2600" kern="1200">
                <a:solidFill>
                  <a:srgbClr val="3B3838"/>
                </a:solidFill>
                <a:latin typeface="+mj-lt"/>
                <a:ea typeface="+mn-ea"/>
                <a:cs typeface="+mn-cs"/>
              </a:defRPr>
            </a:lvl3pPr>
            <a:lvl4pPr marL="1260475" indent="-341313" algn="l" rtl="0" eaLnBrk="1" fontAlgn="base" hangingPunct="1">
              <a:lnSpc>
                <a:spcPct val="90000"/>
              </a:lnSpc>
              <a:spcBef>
                <a:spcPts val="500"/>
              </a:spcBef>
              <a:spcAft>
                <a:spcPct val="0"/>
              </a:spcAft>
              <a:buSzPct val="90000"/>
              <a:buBlip>
                <a:blip r:embed="rId2"/>
              </a:buBlip>
              <a:tabLst/>
              <a:defRPr sz="2400" kern="1200">
                <a:solidFill>
                  <a:srgbClr val="3B3838"/>
                </a:solidFill>
                <a:latin typeface="+mj-lt"/>
                <a:ea typeface="+mn-ea"/>
                <a:cs typeface="+mn-cs"/>
              </a:defRPr>
            </a:lvl4pPr>
            <a:lvl5pPr marL="1544638" indent="-284163" algn="l" rtl="0" eaLnBrk="1" fontAlgn="base" hangingPunct="1">
              <a:lnSpc>
                <a:spcPct val="90000"/>
              </a:lnSpc>
              <a:spcBef>
                <a:spcPts val="500"/>
              </a:spcBef>
              <a:spcAft>
                <a:spcPct val="0"/>
              </a:spcAft>
              <a:buFont typeface="Arial" charset="0"/>
              <a:buChar char="•"/>
              <a:tabLst/>
              <a:defRPr sz="2200" kern="1200">
                <a:solidFill>
                  <a:srgbClr val="3B3838"/>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b="1" dirty="0"/>
              <a:t>     </a:t>
            </a:r>
            <a:r>
              <a:rPr lang="en-US" b="1" dirty="0">
                <a:latin typeface="+mj-lt"/>
              </a:rPr>
              <a:t>Core Plans</a:t>
            </a:r>
          </a:p>
        </p:txBody>
      </p:sp>
      <p:pic>
        <p:nvPicPr>
          <p:cNvPr id="6" name="Picture Placeholder 19">
            <a:extLst>
              <a:ext uri="{FF2B5EF4-FFF2-40B4-BE49-F238E27FC236}">
                <a16:creationId xmlns:a16="http://schemas.microsoft.com/office/drawing/2014/main" id="{AA829445-AFC9-024D-B4B2-9F573FD1E6E0}"/>
              </a:ext>
            </a:extLst>
          </p:cNvPr>
          <p:cNvPicPr>
            <a:picLocks noChangeAspect="1"/>
          </p:cNvPicPr>
          <p:nvPr/>
        </p:nvPicPr>
        <p:blipFill>
          <a:blip r:embed="rId3"/>
          <a:srcRect l="14633" r="14633"/>
          <a:stretch>
            <a:fillRect/>
          </a:stretch>
        </p:blipFill>
        <p:spPr>
          <a:xfrm>
            <a:off x="986752" y="1346911"/>
            <a:ext cx="2864266" cy="2887673"/>
          </a:xfrm>
          <a:prstGeom prst="ellipse">
            <a:avLst/>
          </a:prstGeom>
        </p:spPr>
      </p:pic>
      <p:sp>
        <p:nvSpPr>
          <p:cNvPr id="7" name="Text Placeholder 9">
            <a:extLst>
              <a:ext uri="{FF2B5EF4-FFF2-40B4-BE49-F238E27FC236}">
                <a16:creationId xmlns:a16="http://schemas.microsoft.com/office/drawing/2014/main" id="{8B87DF5E-30D2-174B-8689-F019F5D6704F}"/>
              </a:ext>
            </a:extLst>
          </p:cNvPr>
          <p:cNvSpPr txBox="1">
            <a:spLocks/>
          </p:cNvSpPr>
          <p:nvPr/>
        </p:nvSpPr>
        <p:spPr>
          <a:xfrm>
            <a:off x="5324503" y="4339411"/>
            <a:ext cx="2352676" cy="420886"/>
          </a:xfrm>
          <a:prstGeom prst="rect">
            <a:avLst/>
          </a:prstGeom>
        </p:spPr>
        <p:txBody>
          <a:bodyPr/>
          <a:lstStyle>
            <a:lvl1pPr algn="l" rtl="0" eaLnBrk="1" fontAlgn="base" hangingPunct="1">
              <a:lnSpc>
                <a:spcPct val="90000"/>
              </a:lnSpc>
              <a:spcBef>
                <a:spcPts val="1000"/>
              </a:spcBef>
              <a:spcAft>
                <a:spcPct val="0"/>
              </a:spcAft>
              <a:defRPr sz="3200" kern="1200">
                <a:solidFill>
                  <a:srgbClr val="3B3838"/>
                </a:solidFill>
                <a:latin typeface="+mn-lt"/>
                <a:ea typeface="+mn-ea"/>
                <a:cs typeface="+mn-cs"/>
              </a:defRPr>
            </a:lvl1pPr>
            <a:lvl2pPr marL="635000" indent="-287338" algn="l" rtl="0" eaLnBrk="1" fontAlgn="base" hangingPunct="1">
              <a:lnSpc>
                <a:spcPct val="90000"/>
              </a:lnSpc>
              <a:spcBef>
                <a:spcPts val="500"/>
              </a:spcBef>
              <a:spcAft>
                <a:spcPct val="0"/>
              </a:spcAft>
              <a:buFont typeface="Arial" charset="0"/>
              <a:buChar char="•"/>
              <a:tabLst/>
              <a:defRPr sz="2800" kern="1200">
                <a:solidFill>
                  <a:srgbClr val="3B3838"/>
                </a:solidFill>
                <a:latin typeface="+mj-lt"/>
                <a:ea typeface="+mn-ea"/>
                <a:cs typeface="+mn-cs"/>
              </a:defRPr>
            </a:lvl2pPr>
            <a:lvl3pPr marL="919163" indent="-284163" algn="l" rtl="0" eaLnBrk="1" fontAlgn="base" hangingPunct="1">
              <a:lnSpc>
                <a:spcPct val="90000"/>
              </a:lnSpc>
              <a:spcBef>
                <a:spcPts val="500"/>
              </a:spcBef>
              <a:spcAft>
                <a:spcPct val="0"/>
              </a:spcAft>
              <a:buFont typeface=".AppleSystemUIFont" charset="-120"/>
              <a:buChar char="-"/>
              <a:tabLst/>
              <a:defRPr sz="2600" kern="1200">
                <a:solidFill>
                  <a:srgbClr val="3B3838"/>
                </a:solidFill>
                <a:latin typeface="+mj-lt"/>
                <a:ea typeface="+mn-ea"/>
                <a:cs typeface="+mn-cs"/>
              </a:defRPr>
            </a:lvl3pPr>
            <a:lvl4pPr marL="1260475" indent="-341313" algn="l" rtl="0" eaLnBrk="1" fontAlgn="base" hangingPunct="1">
              <a:lnSpc>
                <a:spcPct val="90000"/>
              </a:lnSpc>
              <a:spcBef>
                <a:spcPts val="500"/>
              </a:spcBef>
              <a:spcAft>
                <a:spcPct val="0"/>
              </a:spcAft>
              <a:buSzPct val="90000"/>
              <a:buBlip>
                <a:blip r:embed="rId2"/>
              </a:buBlip>
              <a:tabLst/>
              <a:defRPr sz="2400" kern="1200">
                <a:solidFill>
                  <a:srgbClr val="3B3838"/>
                </a:solidFill>
                <a:latin typeface="+mj-lt"/>
                <a:ea typeface="+mn-ea"/>
                <a:cs typeface="+mn-cs"/>
              </a:defRPr>
            </a:lvl4pPr>
            <a:lvl5pPr marL="1544638" indent="-284163" algn="l" rtl="0" eaLnBrk="1" fontAlgn="base" hangingPunct="1">
              <a:lnSpc>
                <a:spcPct val="90000"/>
              </a:lnSpc>
              <a:spcBef>
                <a:spcPts val="500"/>
              </a:spcBef>
              <a:spcAft>
                <a:spcPct val="0"/>
              </a:spcAft>
              <a:buFont typeface="Arial" charset="0"/>
              <a:buChar char="•"/>
              <a:tabLst/>
              <a:defRPr sz="2200" kern="1200">
                <a:solidFill>
                  <a:srgbClr val="3B3838"/>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b="1" dirty="0">
                <a:latin typeface="+mj-lt"/>
              </a:rPr>
              <a:t>Classic Plans</a:t>
            </a:r>
          </a:p>
        </p:txBody>
      </p:sp>
      <p:pic>
        <p:nvPicPr>
          <p:cNvPr id="8" name="Picture Placeholder 17">
            <a:extLst>
              <a:ext uri="{FF2B5EF4-FFF2-40B4-BE49-F238E27FC236}">
                <a16:creationId xmlns:a16="http://schemas.microsoft.com/office/drawing/2014/main" id="{7CC1939B-70FF-4F4B-82F7-B0151BE3E317}"/>
              </a:ext>
            </a:extLst>
          </p:cNvPr>
          <p:cNvPicPr>
            <a:picLocks noChangeAspect="1"/>
          </p:cNvPicPr>
          <p:nvPr/>
        </p:nvPicPr>
        <p:blipFill>
          <a:blip r:embed="rId4"/>
          <a:srcRect l="17794" r="17794"/>
          <a:stretch>
            <a:fillRect/>
          </a:stretch>
        </p:blipFill>
        <p:spPr>
          <a:xfrm>
            <a:off x="5103216" y="1346911"/>
            <a:ext cx="2864263" cy="2887673"/>
          </a:xfrm>
          <a:prstGeom prst="ellipse">
            <a:avLst/>
          </a:prstGeom>
        </p:spPr>
      </p:pic>
      <p:sp>
        <p:nvSpPr>
          <p:cNvPr id="11" name="TextBox 10">
            <a:extLst>
              <a:ext uri="{FF2B5EF4-FFF2-40B4-BE49-F238E27FC236}">
                <a16:creationId xmlns:a16="http://schemas.microsoft.com/office/drawing/2014/main" id="{A3374CD7-FA29-E24A-AF39-7DCD030BFC3B}"/>
              </a:ext>
            </a:extLst>
          </p:cNvPr>
          <p:cNvSpPr txBox="1"/>
          <p:nvPr/>
        </p:nvSpPr>
        <p:spPr>
          <a:xfrm>
            <a:off x="630848" y="5022470"/>
            <a:ext cx="3768874" cy="954107"/>
          </a:xfrm>
          <a:prstGeom prst="rect">
            <a:avLst/>
          </a:prstGeom>
          <a:noFill/>
        </p:spPr>
        <p:txBody>
          <a:bodyPr wrap="square" rtlCol="0">
            <a:spAutoFit/>
          </a:bodyPr>
          <a:lstStyle/>
          <a:p>
            <a:r>
              <a:rPr lang="en-US" sz="2800" dirty="0">
                <a:latin typeface="+mn-lt"/>
              </a:rPr>
              <a:t>34% policies age 25-39</a:t>
            </a:r>
          </a:p>
          <a:p>
            <a:r>
              <a:rPr lang="en-US" sz="2800" dirty="0">
                <a:latin typeface="+mn-lt"/>
              </a:rPr>
              <a:t>10% policies &lt; age 17</a:t>
            </a:r>
          </a:p>
        </p:txBody>
      </p:sp>
      <p:sp>
        <p:nvSpPr>
          <p:cNvPr id="12" name="TextBox 11">
            <a:extLst>
              <a:ext uri="{FF2B5EF4-FFF2-40B4-BE49-F238E27FC236}">
                <a16:creationId xmlns:a16="http://schemas.microsoft.com/office/drawing/2014/main" id="{F4779AD4-8286-2547-B060-C606EECC8896}"/>
              </a:ext>
            </a:extLst>
          </p:cNvPr>
          <p:cNvSpPr txBox="1"/>
          <p:nvPr/>
        </p:nvSpPr>
        <p:spPr>
          <a:xfrm>
            <a:off x="4850297" y="5039549"/>
            <a:ext cx="3576074" cy="954107"/>
          </a:xfrm>
          <a:prstGeom prst="rect">
            <a:avLst/>
          </a:prstGeom>
          <a:noFill/>
        </p:spPr>
        <p:txBody>
          <a:bodyPr wrap="square" rtlCol="0">
            <a:spAutoFit/>
          </a:bodyPr>
          <a:lstStyle/>
          <a:p>
            <a:r>
              <a:rPr lang="en-US" sz="2800" dirty="0">
                <a:latin typeface="+mn-lt"/>
              </a:rPr>
              <a:t>35% policies age 25-39</a:t>
            </a:r>
          </a:p>
          <a:p>
            <a:r>
              <a:rPr lang="en-US" sz="2800" dirty="0">
                <a:latin typeface="+mn-lt"/>
              </a:rPr>
              <a:t>10% policies age 62-64</a:t>
            </a:r>
          </a:p>
        </p:txBody>
      </p:sp>
      <p:sp>
        <p:nvSpPr>
          <p:cNvPr id="10" name="TextBox 9">
            <a:extLst>
              <a:ext uri="{FF2B5EF4-FFF2-40B4-BE49-F238E27FC236}">
                <a16:creationId xmlns:a16="http://schemas.microsoft.com/office/drawing/2014/main" id="{52A0A001-29FB-E745-801A-5CDC8F48A52E}"/>
              </a:ext>
            </a:extLst>
          </p:cNvPr>
          <p:cNvSpPr txBox="1"/>
          <p:nvPr/>
        </p:nvSpPr>
        <p:spPr>
          <a:xfrm>
            <a:off x="146241" y="6450122"/>
            <a:ext cx="3055698" cy="276999"/>
          </a:xfrm>
          <a:prstGeom prst="rect">
            <a:avLst/>
          </a:prstGeom>
          <a:noFill/>
        </p:spPr>
        <p:txBody>
          <a:bodyPr wrap="square" rtlCol="0">
            <a:spAutoFit/>
          </a:bodyPr>
          <a:lstStyle/>
          <a:p>
            <a:r>
              <a:rPr lang="en-US" sz="1200" dirty="0"/>
              <a:t>For Agent use only.  Not for distribution</a:t>
            </a:r>
          </a:p>
        </p:txBody>
      </p:sp>
      <p:grpSp>
        <p:nvGrpSpPr>
          <p:cNvPr id="13" name="Group 7">
            <a:extLst>
              <a:ext uri="{FF2B5EF4-FFF2-40B4-BE49-F238E27FC236}">
                <a16:creationId xmlns:a16="http://schemas.microsoft.com/office/drawing/2014/main" id="{810B4A3B-35E2-45D0-9627-A43F15D2BB3E}"/>
              </a:ext>
            </a:extLst>
          </p:cNvPr>
          <p:cNvGrpSpPr>
            <a:grpSpLocks/>
          </p:cNvGrpSpPr>
          <p:nvPr/>
        </p:nvGrpSpPr>
        <p:grpSpPr bwMode="auto">
          <a:xfrm>
            <a:off x="3840163" y="6546850"/>
            <a:ext cx="1463675" cy="311150"/>
            <a:chOff x="3840480" y="6547104"/>
            <a:chExt cx="1463040" cy="310896"/>
          </a:xfrm>
        </p:grpSpPr>
        <p:sp>
          <p:nvSpPr>
            <p:cNvPr id="14" name="Rectangle 13">
              <a:extLst>
                <a:ext uri="{FF2B5EF4-FFF2-40B4-BE49-F238E27FC236}">
                  <a16:creationId xmlns:a16="http://schemas.microsoft.com/office/drawing/2014/main" id="{416C088A-C2F4-4368-820C-F8AE20FD9D19}"/>
                </a:ext>
              </a:extLst>
            </p:cNvPr>
            <p:cNvSpPr/>
            <p:nvPr/>
          </p:nvSpPr>
          <p:spPr>
            <a:xfrm>
              <a:off x="3840480" y="6547104"/>
              <a:ext cx="1463040" cy="310896"/>
            </a:xfrm>
            <a:prstGeom prst="rect">
              <a:avLst/>
            </a:prstGeom>
            <a:solidFill>
              <a:srgbClr val="3B6B90">
                <a:alpha val="91000"/>
              </a:srgb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350" dirty="0"/>
            </a:p>
          </p:txBody>
        </p:sp>
        <p:pic>
          <p:nvPicPr>
            <p:cNvPr id="15" name="Picture 9">
              <a:extLst>
                <a:ext uri="{FF2B5EF4-FFF2-40B4-BE49-F238E27FC236}">
                  <a16:creationId xmlns:a16="http://schemas.microsoft.com/office/drawing/2014/main" id="{FFCF6D6B-3DC2-4F14-8877-44491BE00DFE}"/>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970189" y="6584778"/>
              <a:ext cx="1203623" cy="2355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1078826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The Bridge To </a:t>
            </a:r>
            <a:r>
              <a:rPr lang="en-US" dirty="0" err="1"/>
              <a:t>Medicare</a:t>
            </a:r>
            <a:r>
              <a:rPr lang="en-US" baseline="30000" dirty="0" err="1"/>
              <a:t>TM</a:t>
            </a:r>
            <a:r>
              <a:rPr lang="en-US" dirty="0"/>
              <a:t> Plan</a:t>
            </a:r>
            <a:endParaRPr lang="en-US" baseline="30000" dirty="0"/>
          </a:p>
        </p:txBody>
      </p:sp>
      <p:sp>
        <p:nvSpPr>
          <p:cNvPr id="6" name="Text Placeholder 5"/>
          <p:cNvSpPr>
            <a:spLocks noGrp="1"/>
          </p:cNvSpPr>
          <p:nvPr>
            <p:ph type="body" idx="1"/>
          </p:nvPr>
        </p:nvSpPr>
        <p:spPr>
          <a:xfrm>
            <a:off x="1749142" y="5713263"/>
            <a:ext cx="5726489" cy="346935"/>
          </a:xfrm>
        </p:spPr>
        <p:txBody>
          <a:bodyPr/>
          <a:lstStyle/>
          <a:p>
            <a:pPr lvl="0"/>
            <a:r>
              <a:rPr lang="en-US" i="1" dirty="0"/>
              <a:t>A health insurance solution for pre-Medicare Individuals</a:t>
            </a:r>
            <a:endParaRPr lang="en-US" i="1" dirty="0">
              <a:solidFill>
                <a:srgbClr val="767171"/>
              </a:solidFill>
              <a:latin typeface="Calibri"/>
              <a:ea typeface="Calibri"/>
              <a:cs typeface="Calibri"/>
              <a:sym typeface="Calibri"/>
            </a:endParaRPr>
          </a:p>
          <a:p>
            <a:endParaRPr lang="en-US" dirty="0"/>
          </a:p>
        </p:txBody>
      </p:sp>
      <p:pic>
        <p:nvPicPr>
          <p:cNvPr id="9" name="Picture Placeholder 8" descr="Stocksy_txp9a2cd881E4t100_Medium_1141335.jpg"/>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t="12511" b="12511"/>
          <a:stretch>
            <a:fillRect/>
          </a:stretch>
        </p:blipFill>
        <p:spPr>
          <a:xfrm>
            <a:off x="55706" y="39037"/>
            <a:ext cx="9066012" cy="4657621"/>
          </a:xfrm>
        </p:spPr>
      </p:pic>
      <p:sp>
        <p:nvSpPr>
          <p:cNvPr id="4" name="Slide Number Placeholder 3"/>
          <p:cNvSpPr>
            <a:spLocks noGrp="1"/>
          </p:cNvSpPr>
          <p:nvPr>
            <p:ph type="sldNum" sz="quarter" idx="4294967295"/>
          </p:nvPr>
        </p:nvSpPr>
        <p:spPr>
          <a:xfrm>
            <a:off x="8426450" y="6546850"/>
            <a:ext cx="717550" cy="311150"/>
          </a:xfrm>
        </p:spPr>
        <p:txBody>
          <a:bodyPr/>
          <a:lstStyle/>
          <a:p>
            <a:pPr>
              <a:defRPr/>
            </a:pPr>
            <a:fld id="{5BBEB966-8F10-F34C-B3A9-FEF07EA1F24B}" type="slidenum">
              <a:rPr lang="en-US" smtClean="0"/>
              <a:pPr>
                <a:defRPr/>
              </a:pPr>
              <a:t>16</a:t>
            </a:fld>
            <a:endParaRPr lang="en-US" dirty="0"/>
          </a:p>
        </p:txBody>
      </p:sp>
      <p:sp>
        <p:nvSpPr>
          <p:cNvPr id="7" name="TextBox 6">
            <a:extLst>
              <a:ext uri="{FF2B5EF4-FFF2-40B4-BE49-F238E27FC236}">
                <a16:creationId xmlns:a16="http://schemas.microsoft.com/office/drawing/2014/main" id="{F68719B4-6284-124C-B28E-C06AC745502A}"/>
              </a:ext>
            </a:extLst>
          </p:cNvPr>
          <p:cNvSpPr txBox="1"/>
          <p:nvPr/>
        </p:nvSpPr>
        <p:spPr>
          <a:xfrm>
            <a:off x="146241" y="6450122"/>
            <a:ext cx="3055698" cy="276999"/>
          </a:xfrm>
          <a:prstGeom prst="rect">
            <a:avLst/>
          </a:prstGeom>
          <a:noFill/>
        </p:spPr>
        <p:txBody>
          <a:bodyPr wrap="square" rtlCol="0">
            <a:spAutoFit/>
          </a:bodyPr>
          <a:lstStyle/>
          <a:p>
            <a:r>
              <a:rPr lang="en-US" sz="1200" dirty="0"/>
              <a:t>For Agent use only.  Not for distribution.</a:t>
            </a:r>
          </a:p>
        </p:txBody>
      </p:sp>
      <p:sp>
        <p:nvSpPr>
          <p:cNvPr id="2" name="TextBox 1">
            <a:extLst>
              <a:ext uri="{FF2B5EF4-FFF2-40B4-BE49-F238E27FC236}">
                <a16:creationId xmlns:a16="http://schemas.microsoft.com/office/drawing/2014/main" id="{399A74BE-AA66-1748-A2FF-C7976A82BD5D}"/>
              </a:ext>
            </a:extLst>
          </p:cNvPr>
          <p:cNvSpPr txBox="1"/>
          <p:nvPr/>
        </p:nvSpPr>
        <p:spPr>
          <a:xfrm>
            <a:off x="2352906" y="6044176"/>
            <a:ext cx="5603827" cy="369332"/>
          </a:xfrm>
          <a:prstGeom prst="rect">
            <a:avLst/>
          </a:prstGeom>
          <a:noFill/>
        </p:spPr>
        <p:txBody>
          <a:bodyPr wrap="square" rtlCol="0">
            <a:spAutoFit/>
          </a:bodyPr>
          <a:lstStyle/>
          <a:p>
            <a:r>
              <a:rPr lang="en-US" dirty="0"/>
              <a:t> Robin Depenbrock, Director of Agency Services</a:t>
            </a:r>
          </a:p>
        </p:txBody>
      </p:sp>
      <p:grpSp>
        <p:nvGrpSpPr>
          <p:cNvPr id="8" name="Group 7">
            <a:extLst>
              <a:ext uri="{FF2B5EF4-FFF2-40B4-BE49-F238E27FC236}">
                <a16:creationId xmlns:a16="http://schemas.microsoft.com/office/drawing/2014/main" id="{BE5C133F-624B-4FA4-8461-C6C31BD4404F}"/>
              </a:ext>
            </a:extLst>
          </p:cNvPr>
          <p:cNvGrpSpPr>
            <a:grpSpLocks/>
          </p:cNvGrpSpPr>
          <p:nvPr/>
        </p:nvGrpSpPr>
        <p:grpSpPr bwMode="auto">
          <a:xfrm>
            <a:off x="3840163" y="6546850"/>
            <a:ext cx="1463675" cy="311150"/>
            <a:chOff x="3840480" y="6547104"/>
            <a:chExt cx="1463040" cy="310896"/>
          </a:xfrm>
        </p:grpSpPr>
        <p:sp>
          <p:nvSpPr>
            <p:cNvPr id="10" name="Rectangle 9">
              <a:extLst>
                <a:ext uri="{FF2B5EF4-FFF2-40B4-BE49-F238E27FC236}">
                  <a16:creationId xmlns:a16="http://schemas.microsoft.com/office/drawing/2014/main" id="{0ADE753D-BF26-41A9-BA0C-C58E95BB303C}"/>
                </a:ext>
              </a:extLst>
            </p:cNvPr>
            <p:cNvSpPr/>
            <p:nvPr/>
          </p:nvSpPr>
          <p:spPr>
            <a:xfrm>
              <a:off x="3840480" y="6547104"/>
              <a:ext cx="1463040" cy="310896"/>
            </a:xfrm>
            <a:prstGeom prst="rect">
              <a:avLst/>
            </a:prstGeom>
            <a:solidFill>
              <a:srgbClr val="3B6B90">
                <a:alpha val="91000"/>
              </a:srgb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350" dirty="0"/>
            </a:p>
          </p:txBody>
        </p:sp>
        <p:pic>
          <p:nvPicPr>
            <p:cNvPr id="11" name="Picture 9">
              <a:extLst>
                <a:ext uri="{FF2B5EF4-FFF2-40B4-BE49-F238E27FC236}">
                  <a16:creationId xmlns:a16="http://schemas.microsoft.com/office/drawing/2014/main" id="{8F6E9CBF-1EB8-46FB-A37A-D7BC24475FE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970189" y="6584778"/>
              <a:ext cx="1203623" cy="2355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8439207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9818CE5-8B94-CE44-9838-1C7DAD57E55B}"/>
              </a:ext>
            </a:extLst>
          </p:cNvPr>
          <p:cNvSpPr>
            <a:spLocks noGrp="1"/>
          </p:cNvSpPr>
          <p:nvPr>
            <p:ph type="title"/>
          </p:nvPr>
        </p:nvSpPr>
        <p:spPr>
          <a:xfrm>
            <a:off x="317715" y="23776"/>
            <a:ext cx="8508570" cy="1325563"/>
          </a:xfrm>
        </p:spPr>
        <p:txBody>
          <a:bodyPr>
            <a:normAutofit/>
          </a:bodyPr>
          <a:lstStyle/>
          <a:p>
            <a:r>
              <a:rPr lang="en-US" sz="3600" b="1" dirty="0"/>
              <a:t>The Market</a:t>
            </a:r>
          </a:p>
        </p:txBody>
      </p:sp>
      <p:sp>
        <p:nvSpPr>
          <p:cNvPr id="7" name="Content Placeholder 6">
            <a:extLst>
              <a:ext uri="{FF2B5EF4-FFF2-40B4-BE49-F238E27FC236}">
                <a16:creationId xmlns:a16="http://schemas.microsoft.com/office/drawing/2014/main" id="{1469E721-F960-5741-AF22-039C14735101}"/>
              </a:ext>
            </a:extLst>
          </p:cNvPr>
          <p:cNvSpPr>
            <a:spLocks noGrp="1"/>
          </p:cNvSpPr>
          <p:nvPr>
            <p:ph idx="1"/>
          </p:nvPr>
        </p:nvSpPr>
        <p:spPr>
          <a:xfrm>
            <a:off x="317715" y="927467"/>
            <a:ext cx="8508570" cy="4575175"/>
          </a:xfrm>
        </p:spPr>
        <p:txBody>
          <a:bodyPr/>
          <a:lstStyle/>
          <a:p>
            <a:pPr marL="419100" indent="-342900">
              <a:spcBef>
                <a:spcPts val="0"/>
              </a:spcBef>
              <a:spcAft>
                <a:spcPts val="0"/>
              </a:spcAft>
              <a:buClr>
                <a:schemeClr val="accent6"/>
              </a:buClr>
              <a:buSzPts val="2400"/>
              <a:buFont typeface="Arial" panose="020B0604020202020204" pitchFamily="34" charset="0"/>
              <a:buChar char="•"/>
            </a:pPr>
            <a:endParaRPr lang="en-US" sz="2400" dirty="0"/>
          </a:p>
          <a:p>
            <a:pPr marL="419100" indent="-342900">
              <a:spcBef>
                <a:spcPts val="0"/>
              </a:spcBef>
              <a:spcAft>
                <a:spcPts val="0"/>
              </a:spcAft>
              <a:buClr>
                <a:schemeClr val="accent6"/>
              </a:buClr>
              <a:buSzPts val="2400"/>
              <a:buFont typeface="Arial" panose="020B0604020202020204" pitchFamily="34" charset="0"/>
              <a:buChar char="•"/>
            </a:pPr>
            <a:r>
              <a:rPr lang="en-US" sz="2400" dirty="0"/>
              <a:t>12 million of the 77 million baby boomers (54-72) in the US are between age 61.5 and 64.5 -that’s 28% of the population</a:t>
            </a:r>
          </a:p>
          <a:p>
            <a:pPr marL="76200">
              <a:spcBef>
                <a:spcPts val="0"/>
              </a:spcBef>
              <a:spcAft>
                <a:spcPts val="0"/>
              </a:spcAft>
              <a:buClr>
                <a:schemeClr val="accent6"/>
              </a:buClr>
              <a:buSzPts val="2400"/>
            </a:pPr>
            <a:endParaRPr lang="en-US" sz="2400" dirty="0"/>
          </a:p>
          <a:p>
            <a:pPr marL="419100" lvl="0" indent="-342900">
              <a:spcBef>
                <a:spcPts val="0"/>
              </a:spcBef>
              <a:spcAft>
                <a:spcPts val="0"/>
              </a:spcAft>
              <a:buClr>
                <a:schemeClr val="accent6"/>
              </a:buClr>
              <a:buSzPts val="2400"/>
              <a:buFont typeface="Arial" panose="020B0604020202020204" pitchFamily="34" charset="0"/>
              <a:buChar char="•"/>
            </a:pPr>
            <a:r>
              <a:rPr lang="en-US" sz="2400" dirty="0">
                <a:solidFill>
                  <a:schemeClr val="dk1"/>
                </a:solidFill>
              </a:rPr>
              <a:t>10,000 people are turning 65 every day and this will continue into 2030 </a:t>
            </a:r>
          </a:p>
          <a:p>
            <a:pPr marL="76200" lvl="0">
              <a:spcBef>
                <a:spcPts val="0"/>
              </a:spcBef>
              <a:spcAft>
                <a:spcPts val="0"/>
              </a:spcAft>
              <a:buClr>
                <a:schemeClr val="accent6"/>
              </a:buClr>
              <a:buSzPts val="2400"/>
            </a:pPr>
            <a:endParaRPr lang="en-US" sz="2400" dirty="0">
              <a:solidFill>
                <a:schemeClr val="dk1"/>
              </a:solidFill>
            </a:endParaRPr>
          </a:p>
          <a:p>
            <a:pPr marL="419100" lvl="0" indent="-342900">
              <a:spcBef>
                <a:spcPts val="0"/>
              </a:spcBef>
              <a:spcAft>
                <a:spcPts val="0"/>
              </a:spcAft>
              <a:buClr>
                <a:schemeClr val="accent6"/>
              </a:buClr>
              <a:buSzPts val="2400"/>
              <a:buFont typeface="Arial" panose="020B0604020202020204" pitchFamily="34" charset="0"/>
              <a:buChar char="•"/>
            </a:pPr>
            <a:r>
              <a:rPr lang="en-US" sz="2400" dirty="0">
                <a:solidFill>
                  <a:schemeClr val="dk1"/>
                </a:solidFill>
              </a:rPr>
              <a:t>45% of baby boomers consider themselves to be entrepreneurs</a:t>
            </a:r>
          </a:p>
          <a:p>
            <a:pPr marL="419100" lvl="0" indent="-342900">
              <a:spcBef>
                <a:spcPts val="0"/>
              </a:spcBef>
              <a:spcAft>
                <a:spcPts val="0"/>
              </a:spcAft>
              <a:buClr>
                <a:schemeClr val="accent6"/>
              </a:buClr>
              <a:buSzPts val="2400"/>
              <a:buFont typeface="Arial" panose="020B0604020202020204" pitchFamily="34" charset="0"/>
              <a:buChar char="•"/>
            </a:pPr>
            <a:endParaRPr lang="en-US" sz="2400" dirty="0">
              <a:solidFill>
                <a:schemeClr val="dk1"/>
              </a:solidFill>
            </a:endParaRPr>
          </a:p>
          <a:p>
            <a:pPr marL="419100" lvl="0" indent="-342900">
              <a:spcBef>
                <a:spcPts val="0"/>
              </a:spcBef>
              <a:spcAft>
                <a:spcPts val="0"/>
              </a:spcAft>
              <a:buClr>
                <a:schemeClr val="accent6"/>
              </a:buClr>
              <a:buSzPts val="2400"/>
              <a:buFont typeface="Arial" panose="020B0604020202020204" pitchFamily="34" charset="0"/>
              <a:buChar char="•"/>
            </a:pPr>
            <a:r>
              <a:rPr lang="en-US" sz="2400" dirty="0">
                <a:solidFill>
                  <a:schemeClr val="dk1"/>
                </a:solidFill>
              </a:rPr>
              <a:t>About 50% have incomes that make them ineligible for ACA Subsidies</a:t>
            </a:r>
          </a:p>
          <a:p>
            <a:pPr marL="419100" lvl="0" indent="-342900">
              <a:spcBef>
                <a:spcPts val="0"/>
              </a:spcBef>
              <a:spcAft>
                <a:spcPts val="0"/>
              </a:spcAft>
              <a:buClr>
                <a:schemeClr val="accent6"/>
              </a:buClr>
              <a:buSzPts val="2400"/>
              <a:buFont typeface="Arial" panose="020B0604020202020204" pitchFamily="34" charset="0"/>
              <a:buChar char="•"/>
            </a:pPr>
            <a:endParaRPr lang="en-US" sz="2400" dirty="0">
              <a:solidFill>
                <a:schemeClr val="dk1"/>
              </a:solidFill>
            </a:endParaRPr>
          </a:p>
          <a:p>
            <a:pPr marL="419100" lvl="0" indent="-342900">
              <a:spcBef>
                <a:spcPts val="0"/>
              </a:spcBef>
              <a:spcAft>
                <a:spcPts val="0"/>
              </a:spcAft>
              <a:buClr>
                <a:schemeClr val="accent6"/>
              </a:buClr>
              <a:buSzPts val="2400"/>
              <a:buFont typeface="Arial" panose="020B0604020202020204" pitchFamily="34" charset="0"/>
              <a:buChar char="•"/>
            </a:pPr>
            <a:r>
              <a:rPr lang="en-US" sz="2400" dirty="0">
                <a:solidFill>
                  <a:schemeClr val="dk1"/>
                </a:solidFill>
              </a:rPr>
              <a:t>12% of Pivot Health’s current customers are 60 plus*</a:t>
            </a:r>
          </a:p>
          <a:p>
            <a:endParaRPr lang="en-US" sz="2000" dirty="0"/>
          </a:p>
        </p:txBody>
      </p:sp>
      <p:sp>
        <p:nvSpPr>
          <p:cNvPr id="8" name="TextBox 7">
            <a:extLst>
              <a:ext uri="{FF2B5EF4-FFF2-40B4-BE49-F238E27FC236}">
                <a16:creationId xmlns:a16="http://schemas.microsoft.com/office/drawing/2014/main" id="{270D9FBC-E9C8-8048-BC5D-E5A2E010146A}"/>
              </a:ext>
            </a:extLst>
          </p:cNvPr>
          <p:cNvSpPr txBox="1"/>
          <p:nvPr/>
        </p:nvSpPr>
        <p:spPr>
          <a:xfrm>
            <a:off x="415672" y="5837652"/>
            <a:ext cx="7668961" cy="738664"/>
          </a:xfrm>
          <a:prstGeom prst="rect">
            <a:avLst/>
          </a:prstGeom>
          <a:noFill/>
        </p:spPr>
        <p:txBody>
          <a:bodyPr wrap="square" rtlCol="0">
            <a:spAutoFit/>
          </a:bodyPr>
          <a:lstStyle/>
          <a:p>
            <a:r>
              <a:rPr lang="en-US" sz="1400" dirty="0">
                <a:hlinkClick r:id="rId2"/>
              </a:rPr>
              <a:t>http://www.bbhq.com/bomrstat.htm</a:t>
            </a:r>
            <a:endParaRPr lang="en-US" sz="1400" dirty="0"/>
          </a:p>
          <a:p>
            <a:r>
              <a:rPr lang="en-US" sz="1400" dirty="0">
                <a:hlinkClick r:id="rId3"/>
              </a:rPr>
              <a:t>https://www.fool.com/retirement/2017/07/29/9-baby-boomer-statistics-that-blow-you-away.aspx</a:t>
            </a:r>
            <a:endParaRPr lang="en-US" sz="1400" dirty="0"/>
          </a:p>
          <a:p>
            <a:r>
              <a:rPr lang="en-US" sz="1400" dirty="0"/>
              <a:t>* Based on 2018 sales data</a:t>
            </a:r>
          </a:p>
        </p:txBody>
      </p:sp>
      <p:sp>
        <p:nvSpPr>
          <p:cNvPr id="9" name="TextBox 8">
            <a:extLst>
              <a:ext uri="{FF2B5EF4-FFF2-40B4-BE49-F238E27FC236}">
                <a16:creationId xmlns:a16="http://schemas.microsoft.com/office/drawing/2014/main" id="{E9C6B236-58ED-0447-8F21-21C389AC8753}"/>
              </a:ext>
            </a:extLst>
          </p:cNvPr>
          <p:cNvSpPr txBox="1"/>
          <p:nvPr/>
        </p:nvSpPr>
        <p:spPr>
          <a:xfrm>
            <a:off x="5877968" y="6543095"/>
            <a:ext cx="3055698" cy="276999"/>
          </a:xfrm>
          <a:prstGeom prst="rect">
            <a:avLst/>
          </a:prstGeom>
          <a:noFill/>
        </p:spPr>
        <p:txBody>
          <a:bodyPr wrap="square" rtlCol="0">
            <a:spAutoFit/>
          </a:bodyPr>
          <a:lstStyle/>
          <a:p>
            <a:r>
              <a:rPr lang="en-US" sz="1200" dirty="0"/>
              <a:t>For Agent use only.  Not for distribution.</a:t>
            </a:r>
          </a:p>
        </p:txBody>
      </p:sp>
      <p:grpSp>
        <p:nvGrpSpPr>
          <p:cNvPr id="10" name="Group 7">
            <a:extLst>
              <a:ext uri="{FF2B5EF4-FFF2-40B4-BE49-F238E27FC236}">
                <a16:creationId xmlns:a16="http://schemas.microsoft.com/office/drawing/2014/main" id="{BB8D9D7B-16E4-4E0F-AF71-4D2964121269}"/>
              </a:ext>
            </a:extLst>
          </p:cNvPr>
          <p:cNvGrpSpPr>
            <a:grpSpLocks/>
          </p:cNvGrpSpPr>
          <p:nvPr/>
        </p:nvGrpSpPr>
        <p:grpSpPr bwMode="auto">
          <a:xfrm>
            <a:off x="3840163" y="6546850"/>
            <a:ext cx="1463675" cy="311150"/>
            <a:chOff x="3840480" y="6547104"/>
            <a:chExt cx="1463040" cy="310896"/>
          </a:xfrm>
        </p:grpSpPr>
        <p:sp>
          <p:nvSpPr>
            <p:cNvPr id="11" name="Rectangle 10">
              <a:extLst>
                <a:ext uri="{FF2B5EF4-FFF2-40B4-BE49-F238E27FC236}">
                  <a16:creationId xmlns:a16="http://schemas.microsoft.com/office/drawing/2014/main" id="{94F6CDCB-C2C0-4BDD-9312-8618F1E517D7}"/>
                </a:ext>
              </a:extLst>
            </p:cNvPr>
            <p:cNvSpPr/>
            <p:nvPr/>
          </p:nvSpPr>
          <p:spPr>
            <a:xfrm>
              <a:off x="3840480" y="6547104"/>
              <a:ext cx="1463040" cy="310896"/>
            </a:xfrm>
            <a:prstGeom prst="rect">
              <a:avLst/>
            </a:prstGeom>
            <a:solidFill>
              <a:srgbClr val="3B6B90">
                <a:alpha val="91000"/>
              </a:srgb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350" dirty="0"/>
            </a:p>
          </p:txBody>
        </p:sp>
        <p:pic>
          <p:nvPicPr>
            <p:cNvPr id="12" name="Picture 9">
              <a:extLst>
                <a:ext uri="{FF2B5EF4-FFF2-40B4-BE49-F238E27FC236}">
                  <a16:creationId xmlns:a16="http://schemas.microsoft.com/office/drawing/2014/main" id="{265B4245-B0A1-4DD7-A78A-EE34BD093BF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970189" y="6584778"/>
              <a:ext cx="1203623" cy="2355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9683612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825F61-92CA-8741-9839-EF4E2F50D0FE}"/>
              </a:ext>
            </a:extLst>
          </p:cNvPr>
          <p:cNvSpPr>
            <a:spLocks noGrp="1"/>
          </p:cNvSpPr>
          <p:nvPr>
            <p:ph type="title"/>
          </p:nvPr>
        </p:nvSpPr>
        <p:spPr>
          <a:xfrm>
            <a:off x="232371" y="77883"/>
            <a:ext cx="8508570" cy="875740"/>
          </a:xfrm>
        </p:spPr>
        <p:txBody>
          <a:bodyPr>
            <a:normAutofit/>
          </a:bodyPr>
          <a:lstStyle/>
          <a:p>
            <a:r>
              <a:rPr lang="en-US" sz="3600" b="1" dirty="0"/>
              <a:t>The problem</a:t>
            </a:r>
          </a:p>
        </p:txBody>
      </p:sp>
      <p:sp>
        <p:nvSpPr>
          <p:cNvPr id="3" name="Content Placeholder 2">
            <a:extLst>
              <a:ext uri="{FF2B5EF4-FFF2-40B4-BE49-F238E27FC236}">
                <a16:creationId xmlns:a16="http://schemas.microsoft.com/office/drawing/2014/main" id="{13116CC6-3D78-294D-8F59-34229BC07470}"/>
              </a:ext>
            </a:extLst>
          </p:cNvPr>
          <p:cNvSpPr>
            <a:spLocks noGrp="1"/>
          </p:cNvSpPr>
          <p:nvPr>
            <p:ph idx="1"/>
          </p:nvPr>
        </p:nvSpPr>
        <p:spPr>
          <a:xfrm>
            <a:off x="61683" y="805660"/>
            <a:ext cx="8679258" cy="2834198"/>
          </a:xfrm>
        </p:spPr>
        <p:txBody>
          <a:bodyPr/>
          <a:lstStyle/>
          <a:p>
            <a:pPr marL="533400" lvl="0" indent="-457200">
              <a:spcBef>
                <a:spcPts val="0"/>
              </a:spcBef>
              <a:spcAft>
                <a:spcPts val="0"/>
              </a:spcAft>
              <a:buClr>
                <a:schemeClr val="accent6"/>
              </a:buClr>
              <a:buSzPts val="2400"/>
              <a:buFont typeface="Arial" panose="020B0604020202020204" pitchFamily="34" charset="0"/>
              <a:buChar char="•"/>
            </a:pPr>
            <a:r>
              <a:rPr lang="en-US" sz="2400" dirty="0">
                <a:solidFill>
                  <a:schemeClr val="dk1"/>
                </a:solidFill>
              </a:rPr>
              <a:t>For those not subsidy eligible, ACA plans are unaffordable and unworkable</a:t>
            </a:r>
          </a:p>
          <a:p>
            <a:pPr marL="76200" lvl="0">
              <a:spcBef>
                <a:spcPts val="0"/>
              </a:spcBef>
              <a:spcAft>
                <a:spcPts val="0"/>
              </a:spcAft>
              <a:buClr>
                <a:schemeClr val="accent6"/>
              </a:buClr>
              <a:buSzPts val="2400"/>
            </a:pPr>
            <a:endParaRPr lang="en-US" sz="2400" dirty="0">
              <a:solidFill>
                <a:schemeClr val="accent6"/>
              </a:solidFill>
            </a:endParaRPr>
          </a:p>
          <a:p>
            <a:pPr marL="533400" lvl="0" indent="-457200">
              <a:spcBef>
                <a:spcPts val="0"/>
              </a:spcBef>
              <a:spcAft>
                <a:spcPts val="0"/>
              </a:spcAft>
              <a:buClr>
                <a:schemeClr val="accent6"/>
              </a:buClr>
              <a:buSzPts val="2400"/>
              <a:buFont typeface="Arial" panose="020B0604020202020204" pitchFamily="34" charset="0"/>
              <a:buChar char="•"/>
            </a:pPr>
            <a:r>
              <a:rPr lang="en-US" sz="2400" dirty="0">
                <a:solidFill>
                  <a:schemeClr val="accent6"/>
                </a:solidFill>
              </a:rPr>
              <a:t>The Life Time Value (LTV) of a sale for those on an ACA plan is very low</a:t>
            </a:r>
          </a:p>
          <a:p>
            <a:pPr marL="76200" lvl="0">
              <a:spcBef>
                <a:spcPts val="0"/>
              </a:spcBef>
              <a:spcAft>
                <a:spcPts val="0"/>
              </a:spcAft>
              <a:buClr>
                <a:schemeClr val="accent6"/>
              </a:buClr>
              <a:buSzPts val="2400"/>
            </a:pPr>
            <a:endParaRPr lang="en-US" sz="2400" dirty="0">
              <a:solidFill>
                <a:schemeClr val="accent6"/>
              </a:solidFill>
            </a:endParaRPr>
          </a:p>
          <a:p>
            <a:pPr marL="533400" lvl="0" indent="-457200">
              <a:spcBef>
                <a:spcPts val="0"/>
              </a:spcBef>
              <a:spcAft>
                <a:spcPts val="0"/>
              </a:spcAft>
              <a:buClr>
                <a:schemeClr val="accent6"/>
              </a:buClr>
              <a:buSzPts val="2400"/>
              <a:buFont typeface="Arial" panose="020B0604020202020204" pitchFamily="34" charset="0"/>
              <a:buChar char="•"/>
            </a:pPr>
            <a:r>
              <a:rPr lang="en-US" sz="2400" dirty="0">
                <a:solidFill>
                  <a:schemeClr val="accent6"/>
                </a:solidFill>
              </a:rPr>
              <a:t>ACA persistency is low and customers are forced to shop every year </a:t>
            </a:r>
          </a:p>
          <a:p>
            <a:pPr marL="76200" lvl="0">
              <a:spcBef>
                <a:spcPts val="0"/>
              </a:spcBef>
              <a:spcAft>
                <a:spcPts val="0"/>
              </a:spcAft>
              <a:buClr>
                <a:schemeClr val="accent6"/>
              </a:buClr>
              <a:buSzPts val="2400"/>
            </a:pPr>
            <a:endParaRPr lang="en-US" sz="2400" dirty="0">
              <a:solidFill>
                <a:schemeClr val="accent6"/>
              </a:solidFill>
            </a:endParaRPr>
          </a:p>
          <a:p>
            <a:pPr marL="533400" lvl="0" indent="-457200">
              <a:spcBef>
                <a:spcPts val="0"/>
              </a:spcBef>
              <a:spcAft>
                <a:spcPts val="0"/>
              </a:spcAft>
              <a:buClr>
                <a:schemeClr val="accent6"/>
              </a:buClr>
              <a:buSzPts val="2400"/>
              <a:buFont typeface="Arial" panose="020B0604020202020204" pitchFamily="34" charset="0"/>
              <a:buChar char="•"/>
            </a:pPr>
            <a:r>
              <a:rPr lang="en-US" sz="2400" dirty="0">
                <a:solidFill>
                  <a:schemeClr val="accent6"/>
                </a:solidFill>
              </a:rPr>
              <a:t>ACA carrier options have diminished</a:t>
            </a:r>
          </a:p>
          <a:p>
            <a:pPr marL="76200" lvl="0">
              <a:spcBef>
                <a:spcPts val="0"/>
              </a:spcBef>
              <a:spcAft>
                <a:spcPts val="0"/>
              </a:spcAft>
              <a:buClr>
                <a:schemeClr val="accent6"/>
              </a:buClr>
              <a:buSzPts val="2400"/>
            </a:pPr>
            <a:endParaRPr lang="en-US" sz="2400" dirty="0">
              <a:solidFill>
                <a:schemeClr val="accent6"/>
              </a:solidFill>
            </a:endParaRPr>
          </a:p>
          <a:p>
            <a:pPr marL="76200" lvl="0">
              <a:spcBef>
                <a:spcPts val="0"/>
              </a:spcBef>
              <a:spcAft>
                <a:spcPts val="0"/>
              </a:spcAft>
              <a:buClr>
                <a:schemeClr val="accent6"/>
              </a:buClr>
              <a:buSzPts val="2400"/>
            </a:pPr>
            <a:endParaRPr lang="en-US" sz="2400" dirty="0">
              <a:solidFill>
                <a:schemeClr val="accent6"/>
              </a:solidFill>
            </a:endParaRPr>
          </a:p>
          <a:p>
            <a:pPr marL="76200" lvl="0">
              <a:spcBef>
                <a:spcPts val="0"/>
              </a:spcBef>
              <a:spcAft>
                <a:spcPts val="0"/>
              </a:spcAft>
              <a:buClr>
                <a:schemeClr val="accent6"/>
              </a:buClr>
              <a:buSzPts val="2400"/>
            </a:pPr>
            <a:endParaRPr lang="en-US" sz="2400" dirty="0">
              <a:solidFill>
                <a:schemeClr val="accent6"/>
              </a:solidFill>
            </a:endParaRPr>
          </a:p>
          <a:p>
            <a:endParaRPr lang="en-US" dirty="0"/>
          </a:p>
        </p:txBody>
      </p:sp>
      <p:sp>
        <p:nvSpPr>
          <p:cNvPr id="4" name="Slide Number Placeholder 3">
            <a:extLst>
              <a:ext uri="{FF2B5EF4-FFF2-40B4-BE49-F238E27FC236}">
                <a16:creationId xmlns:a16="http://schemas.microsoft.com/office/drawing/2014/main" id="{D84DAAA3-304D-1146-AB66-50DDC0ADC28A}"/>
              </a:ext>
            </a:extLst>
          </p:cNvPr>
          <p:cNvSpPr>
            <a:spLocks noGrp="1"/>
          </p:cNvSpPr>
          <p:nvPr>
            <p:ph type="sldNum" sz="quarter" idx="12"/>
          </p:nvPr>
        </p:nvSpPr>
        <p:spPr/>
        <p:txBody>
          <a:bodyPr/>
          <a:lstStyle/>
          <a:p>
            <a:pPr>
              <a:defRPr/>
            </a:pPr>
            <a:fld id="{5BBEB966-8F10-F34C-B3A9-FEF07EA1F24B}" type="slidenum">
              <a:rPr lang="en-US" smtClean="0"/>
              <a:pPr>
                <a:defRPr/>
              </a:pPr>
              <a:t>18</a:t>
            </a:fld>
            <a:endParaRPr lang="en-US" dirty="0"/>
          </a:p>
        </p:txBody>
      </p:sp>
      <p:sp>
        <p:nvSpPr>
          <p:cNvPr id="5" name="TextBox 4">
            <a:extLst>
              <a:ext uri="{FF2B5EF4-FFF2-40B4-BE49-F238E27FC236}">
                <a16:creationId xmlns:a16="http://schemas.microsoft.com/office/drawing/2014/main" id="{8359C746-A8E0-6841-B092-BB369D9E62C9}"/>
              </a:ext>
            </a:extLst>
          </p:cNvPr>
          <p:cNvSpPr txBox="1"/>
          <p:nvPr/>
        </p:nvSpPr>
        <p:spPr>
          <a:xfrm>
            <a:off x="603441" y="6476004"/>
            <a:ext cx="3055698" cy="276999"/>
          </a:xfrm>
          <a:prstGeom prst="rect">
            <a:avLst/>
          </a:prstGeom>
          <a:noFill/>
        </p:spPr>
        <p:txBody>
          <a:bodyPr wrap="square" rtlCol="0">
            <a:spAutoFit/>
          </a:bodyPr>
          <a:lstStyle/>
          <a:p>
            <a:r>
              <a:rPr lang="en-US" sz="1200" dirty="0"/>
              <a:t>For Agent use only.  Not for distribution.</a:t>
            </a:r>
          </a:p>
        </p:txBody>
      </p:sp>
      <p:pic>
        <p:nvPicPr>
          <p:cNvPr id="7" name="Picture 6" descr="A screenshot of a cell phone&#10;&#10;Description automatically generated">
            <a:extLst>
              <a:ext uri="{FF2B5EF4-FFF2-40B4-BE49-F238E27FC236}">
                <a16:creationId xmlns:a16="http://schemas.microsoft.com/office/drawing/2014/main" id="{9A828DCA-FACE-0E47-A038-2A3EE3CE80A2}"/>
              </a:ext>
            </a:extLst>
          </p:cNvPr>
          <p:cNvPicPr>
            <a:picLocks noChangeAspect="1"/>
          </p:cNvPicPr>
          <p:nvPr/>
        </p:nvPicPr>
        <p:blipFill>
          <a:blip r:embed="rId2"/>
          <a:stretch>
            <a:fillRect/>
          </a:stretch>
        </p:blipFill>
        <p:spPr>
          <a:xfrm>
            <a:off x="3084576" y="4355512"/>
            <a:ext cx="5656365" cy="2144876"/>
          </a:xfrm>
          <a:prstGeom prst="rect">
            <a:avLst/>
          </a:prstGeom>
        </p:spPr>
      </p:pic>
      <p:sp>
        <p:nvSpPr>
          <p:cNvPr id="8" name="TextBox 7">
            <a:extLst>
              <a:ext uri="{FF2B5EF4-FFF2-40B4-BE49-F238E27FC236}">
                <a16:creationId xmlns:a16="http://schemas.microsoft.com/office/drawing/2014/main" id="{9A969F3A-6A0C-1145-9C30-8ABD32D87682}"/>
              </a:ext>
            </a:extLst>
          </p:cNvPr>
          <p:cNvSpPr txBox="1"/>
          <p:nvPr/>
        </p:nvSpPr>
        <p:spPr>
          <a:xfrm>
            <a:off x="6140274" y="6151611"/>
            <a:ext cx="2426208" cy="1015663"/>
          </a:xfrm>
          <a:prstGeom prst="rect">
            <a:avLst/>
          </a:prstGeom>
          <a:noFill/>
        </p:spPr>
        <p:txBody>
          <a:bodyPr wrap="square" rtlCol="0">
            <a:spAutoFit/>
          </a:bodyPr>
          <a:lstStyle/>
          <a:p>
            <a:r>
              <a:rPr lang="en-US" sz="1200" cap="all" dirty="0"/>
              <a:t>GALLUP BLOG</a:t>
            </a:r>
          </a:p>
          <a:p>
            <a:r>
              <a:rPr lang="en-US" sz="1200" dirty="0"/>
              <a:t> U.S. Seniors Pay Billions, yet Many Cannot Afford Healthcare</a:t>
            </a:r>
          </a:p>
          <a:p>
            <a:br>
              <a:rPr lang="en-US" sz="1200" dirty="0">
                <a:hlinkClick r:id="rId3"/>
              </a:rPr>
            </a:br>
            <a:endParaRPr lang="en-US" sz="1200" dirty="0"/>
          </a:p>
        </p:txBody>
      </p:sp>
      <p:grpSp>
        <p:nvGrpSpPr>
          <p:cNvPr id="9" name="Group 7">
            <a:extLst>
              <a:ext uri="{FF2B5EF4-FFF2-40B4-BE49-F238E27FC236}">
                <a16:creationId xmlns:a16="http://schemas.microsoft.com/office/drawing/2014/main" id="{B727B9CC-E2D7-4ACF-8539-2BC60BA1CF7B}"/>
              </a:ext>
            </a:extLst>
          </p:cNvPr>
          <p:cNvGrpSpPr>
            <a:grpSpLocks/>
          </p:cNvGrpSpPr>
          <p:nvPr/>
        </p:nvGrpSpPr>
        <p:grpSpPr bwMode="auto">
          <a:xfrm>
            <a:off x="3840163" y="6546850"/>
            <a:ext cx="1463675" cy="311150"/>
            <a:chOff x="3840480" y="6547104"/>
            <a:chExt cx="1463040" cy="310896"/>
          </a:xfrm>
        </p:grpSpPr>
        <p:sp>
          <p:nvSpPr>
            <p:cNvPr id="10" name="Rectangle 9">
              <a:extLst>
                <a:ext uri="{FF2B5EF4-FFF2-40B4-BE49-F238E27FC236}">
                  <a16:creationId xmlns:a16="http://schemas.microsoft.com/office/drawing/2014/main" id="{7351CD90-C4F3-4DCD-AFCB-786BBADF6C99}"/>
                </a:ext>
              </a:extLst>
            </p:cNvPr>
            <p:cNvSpPr/>
            <p:nvPr/>
          </p:nvSpPr>
          <p:spPr>
            <a:xfrm>
              <a:off x="3840480" y="6547104"/>
              <a:ext cx="1463040" cy="310896"/>
            </a:xfrm>
            <a:prstGeom prst="rect">
              <a:avLst/>
            </a:prstGeom>
            <a:solidFill>
              <a:srgbClr val="3B6B90">
                <a:alpha val="91000"/>
              </a:srgb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350" dirty="0"/>
            </a:p>
          </p:txBody>
        </p:sp>
        <p:pic>
          <p:nvPicPr>
            <p:cNvPr id="11" name="Picture 9">
              <a:extLst>
                <a:ext uri="{FF2B5EF4-FFF2-40B4-BE49-F238E27FC236}">
                  <a16:creationId xmlns:a16="http://schemas.microsoft.com/office/drawing/2014/main" id="{C1621A70-C68B-4816-B806-FBAFC8CF438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970189" y="6584778"/>
              <a:ext cx="1203623" cy="2355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4751099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8EC7F9-4970-FD45-B9E0-03D80F6F2185}"/>
              </a:ext>
            </a:extLst>
          </p:cNvPr>
          <p:cNvSpPr>
            <a:spLocks noGrp="1"/>
          </p:cNvSpPr>
          <p:nvPr>
            <p:ph type="title"/>
          </p:nvPr>
        </p:nvSpPr>
        <p:spPr/>
        <p:txBody>
          <a:bodyPr/>
          <a:lstStyle/>
          <a:p>
            <a:r>
              <a:rPr lang="en-US" b="1" dirty="0"/>
              <a:t>What we know</a:t>
            </a:r>
          </a:p>
        </p:txBody>
      </p:sp>
      <p:sp>
        <p:nvSpPr>
          <p:cNvPr id="3" name="Content Placeholder 2">
            <a:extLst>
              <a:ext uri="{FF2B5EF4-FFF2-40B4-BE49-F238E27FC236}">
                <a16:creationId xmlns:a16="http://schemas.microsoft.com/office/drawing/2014/main" id="{0D0EB402-BD42-B74A-9B6A-08B1FB73BB62}"/>
              </a:ext>
            </a:extLst>
          </p:cNvPr>
          <p:cNvSpPr>
            <a:spLocks noGrp="1"/>
          </p:cNvSpPr>
          <p:nvPr>
            <p:ph idx="1"/>
          </p:nvPr>
        </p:nvSpPr>
        <p:spPr>
          <a:xfrm>
            <a:off x="195072" y="1496440"/>
            <a:ext cx="8753856" cy="4575175"/>
          </a:xfrm>
        </p:spPr>
        <p:txBody>
          <a:bodyPr/>
          <a:lstStyle/>
          <a:p>
            <a:r>
              <a:rPr lang="en-US" sz="2400" dirty="0"/>
              <a:t>eHealth 3/4/19 survey of more than 800 short term health enrollees finds older enrollees are more likely than younger ones to consider short-term insurance as an affordable alternative to ACA</a:t>
            </a:r>
          </a:p>
          <a:p>
            <a:pPr marL="342900" indent="-342900">
              <a:buFont typeface="Arial" panose="020B0604020202020204" pitchFamily="34" charset="0"/>
              <a:buChar char="•"/>
            </a:pPr>
            <a:r>
              <a:rPr lang="en-US" sz="2400" dirty="0"/>
              <a:t>70% ages 55-64 cite affordability as primary reason for choosing short term vs 53% ages 18-24</a:t>
            </a:r>
          </a:p>
          <a:p>
            <a:pPr marL="342900" indent="-342900">
              <a:buFont typeface="Arial" panose="020B0604020202020204" pitchFamily="34" charset="0"/>
              <a:buChar char="•"/>
            </a:pPr>
            <a:r>
              <a:rPr lang="en-US" sz="2400" dirty="0"/>
              <a:t>88% ages 55-64 say they value affordable monthly premiums more than comprehensive coverage vs 78% ages 18-24</a:t>
            </a:r>
          </a:p>
          <a:p>
            <a:pPr marL="342900" indent="-342900">
              <a:buFont typeface="Arial" panose="020B0604020202020204" pitchFamily="34" charset="0"/>
              <a:buChar char="•"/>
            </a:pPr>
            <a:r>
              <a:rPr lang="en-US" sz="2400" dirty="0"/>
              <a:t>64% ages 55-64 say they would retain short-term coverage for 7 months or longer vs 56% ages 18-24 say they will keep their policy for no more than 6 months</a:t>
            </a:r>
          </a:p>
          <a:p>
            <a:endParaRPr lang="en-US" sz="2400" dirty="0"/>
          </a:p>
        </p:txBody>
      </p:sp>
      <p:sp>
        <p:nvSpPr>
          <p:cNvPr id="4" name="Slide Number Placeholder 3">
            <a:extLst>
              <a:ext uri="{FF2B5EF4-FFF2-40B4-BE49-F238E27FC236}">
                <a16:creationId xmlns:a16="http://schemas.microsoft.com/office/drawing/2014/main" id="{45A9549E-2CD2-9044-ADA7-EF7644A56E8C}"/>
              </a:ext>
            </a:extLst>
          </p:cNvPr>
          <p:cNvSpPr>
            <a:spLocks noGrp="1"/>
          </p:cNvSpPr>
          <p:nvPr>
            <p:ph type="sldNum" sz="quarter" idx="12"/>
          </p:nvPr>
        </p:nvSpPr>
        <p:spPr/>
        <p:txBody>
          <a:bodyPr/>
          <a:lstStyle/>
          <a:p>
            <a:pPr>
              <a:defRPr/>
            </a:pPr>
            <a:fld id="{5BBEB966-8F10-F34C-B3A9-FEF07EA1F24B}" type="slidenum">
              <a:rPr lang="en-US" smtClean="0"/>
              <a:pPr>
                <a:defRPr/>
              </a:pPr>
              <a:t>19</a:t>
            </a:fld>
            <a:endParaRPr lang="en-US" dirty="0"/>
          </a:p>
        </p:txBody>
      </p:sp>
      <p:sp>
        <p:nvSpPr>
          <p:cNvPr id="5" name="TextBox 4">
            <a:extLst>
              <a:ext uri="{FF2B5EF4-FFF2-40B4-BE49-F238E27FC236}">
                <a16:creationId xmlns:a16="http://schemas.microsoft.com/office/drawing/2014/main" id="{D73CF249-C692-9C45-8760-ADC8C63E30CC}"/>
              </a:ext>
            </a:extLst>
          </p:cNvPr>
          <p:cNvSpPr txBox="1"/>
          <p:nvPr/>
        </p:nvSpPr>
        <p:spPr>
          <a:xfrm>
            <a:off x="146241" y="6450122"/>
            <a:ext cx="3055698" cy="276999"/>
          </a:xfrm>
          <a:prstGeom prst="rect">
            <a:avLst/>
          </a:prstGeom>
          <a:noFill/>
        </p:spPr>
        <p:txBody>
          <a:bodyPr wrap="square" rtlCol="0">
            <a:spAutoFit/>
          </a:bodyPr>
          <a:lstStyle/>
          <a:p>
            <a:r>
              <a:rPr lang="en-US" sz="1200" dirty="0"/>
              <a:t>For Agent use only.  Not for distribution</a:t>
            </a:r>
          </a:p>
        </p:txBody>
      </p:sp>
      <p:grpSp>
        <p:nvGrpSpPr>
          <p:cNvPr id="6" name="Group 7">
            <a:extLst>
              <a:ext uri="{FF2B5EF4-FFF2-40B4-BE49-F238E27FC236}">
                <a16:creationId xmlns:a16="http://schemas.microsoft.com/office/drawing/2014/main" id="{1BD578BB-12E2-43CF-AB22-D7F0BC913222}"/>
              </a:ext>
            </a:extLst>
          </p:cNvPr>
          <p:cNvGrpSpPr>
            <a:grpSpLocks/>
          </p:cNvGrpSpPr>
          <p:nvPr/>
        </p:nvGrpSpPr>
        <p:grpSpPr bwMode="auto">
          <a:xfrm>
            <a:off x="3840163" y="6546850"/>
            <a:ext cx="1463675" cy="311150"/>
            <a:chOff x="3840480" y="6547104"/>
            <a:chExt cx="1463040" cy="310896"/>
          </a:xfrm>
        </p:grpSpPr>
        <p:sp>
          <p:nvSpPr>
            <p:cNvPr id="7" name="Rectangle 6">
              <a:extLst>
                <a:ext uri="{FF2B5EF4-FFF2-40B4-BE49-F238E27FC236}">
                  <a16:creationId xmlns:a16="http://schemas.microsoft.com/office/drawing/2014/main" id="{4380E091-D7F8-4339-8AD5-57E87D4A030D}"/>
                </a:ext>
              </a:extLst>
            </p:cNvPr>
            <p:cNvSpPr/>
            <p:nvPr/>
          </p:nvSpPr>
          <p:spPr>
            <a:xfrm>
              <a:off x="3840480" y="6547104"/>
              <a:ext cx="1463040" cy="310896"/>
            </a:xfrm>
            <a:prstGeom prst="rect">
              <a:avLst/>
            </a:prstGeom>
            <a:solidFill>
              <a:srgbClr val="3B6B90">
                <a:alpha val="91000"/>
              </a:srgb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350" dirty="0"/>
            </a:p>
          </p:txBody>
        </p:sp>
        <p:pic>
          <p:nvPicPr>
            <p:cNvPr id="8" name="Picture 9">
              <a:extLst>
                <a:ext uri="{FF2B5EF4-FFF2-40B4-BE49-F238E27FC236}">
                  <a16:creationId xmlns:a16="http://schemas.microsoft.com/office/drawing/2014/main" id="{95DF72C0-0448-4EC1-B8B7-F6D72E45369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970189" y="6584778"/>
              <a:ext cx="1203623" cy="2355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8240120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E316BD3-8025-453C-9ADA-2F8FCEF225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4900" y="5972485"/>
            <a:ext cx="2309711" cy="686009"/>
          </a:xfrm>
          <a:prstGeom prst="rect">
            <a:avLst/>
          </a:prstGeom>
        </p:spPr>
      </p:pic>
      <p:sp>
        <p:nvSpPr>
          <p:cNvPr id="3" name="Title 1">
            <a:extLst>
              <a:ext uri="{FF2B5EF4-FFF2-40B4-BE49-F238E27FC236}">
                <a16:creationId xmlns:a16="http://schemas.microsoft.com/office/drawing/2014/main" id="{0A605967-D8CC-4A06-96B1-671BC0B12C63}"/>
              </a:ext>
            </a:extLst>
          </p:cNvPr>
          <p:cNvSpPr txBox="1">
            <a:spLocks/>
          </p:cNvSpPr>
          <p:nvPr/>
        </p:nvSpPr>
        <p:spPr bwMode="auto">
          <a:xfrm>
            <a:off x="584615" y="521039"/>
            <a:ext cx="8050983"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nSpc>
                <a:spcPts val="4300"/>
              </a:lnSpc>
            </a:pPr>
            <a:r>
              <a:rPr lang="en-US" altLang="en-US" sz="4000" b="1" dirty="0">
                <a:solidFill>
                  <a:srgbClr val="527A9A"/>
                </a:solidFill>
                <a:latin typeface="Swis721 Lt BT" panose="020B0403020202020204" pitchFamily="34" charset="0"/>
              </a:rPr>
              <a:t>Introductions</a:t>
            </a:r>
          </a:p>
        </p:txBody>
      </p:sp>
      <p:sp>
        <p:nvSpPr>
          <p:cNvPr id="4" name="Rectangle 3">
            <a:extLst>
              <a:ext uri="{FF2B5EF4-FFF2-40B4-BE49-F238E27FC236}">
                <a16:creationId xmlns:a16="http://schemas.microsoft.com/office/drawing/2014/main" id="{6FDA0201-4232-418D-A4DF-5967DA808BDA}"/>
              </a:ext>
            </a:extLst>
          </p:cNvPr>
          <p:cNvSpPr/>
          <p:nvPr/>
        </p:nvSpPr>
        <p:spPr>
          <a:xfrm>
            <a:off x="2851399" y="1956564"/>
            <a:ext cx="4292351" cy="923330"/>
          </a:xfrm>
          <a:prstGeom prst="rect">
            <a:avLst/>
          </a:prstGeom>
        </p:spPr>
        <p:txBody>
          <a:bodyPr wrap="square">
            <a:spAutoFit/>
          </a:bodyPr>
          <a:lstStyle/>
          <a:p>
            <a:r>
              <a:rPr lang="en-US" altLang="en-US" b="1" dirty="0">
                <a:solidFill>
                  <a:srgbClr val="000000"/>
                </a:solidFill>
                <a:latin typeface="Swis721 Lt BT" panose="020B0403020202020204" pitchFamily="34" charset="0"/>
              </a:rPr>
              <a:t>Robin </a:t>
            </a:r>
            <a:r>
              <a:rPr lang="en-US" altLang="en-US" b="1" dirty="0" err="1">
                <a:solidFill>
                  <a:srgbClr val="000000"/>
                </a:solidFill>
                <a:latin typeface="Swis721 Lt BT" panose="020B0403020202020204" pitchFamily="34" charset="0"/>
              </a:rPr>
              <a:t>Depenbrock</a:t>
            </a:r>
            <a:r>
              <a:rPr lang="en-US" altLang="en-US" b="1" dirty="0">
                <a:solidFill>
                  <a:srgbClr val="000000"/>
                </a:solidFill>
                <a:latin typeface="Swis721 Lt BT" panose="020B0403020202020204" pitchFamily="34" charset="0"/>
              </a:rPr>
              <a:t> </a:t>
            </a:r>
          </a:p>
          <a:p>
            <a:r>
              <a:rPr lang="en-US" altLang="en-US" b="1" dirty="0">
                <a:solidFill>
                  <a:srgbClr val="000000"/>
                </a:solidFill>
                <a:latin typeface="Swis721 Lt BT" panose="020B0403020202020204" pitchFamily="34" charset="0"/>
              </a:rPr>
              <a:t>Pivot Health</a:t>
            </a:r>
          </a:p>
          <a:p>
            <a:r>
              <a:rPr lang="en-US" altLang="en-US" b="1" dirty="0">
                <a:solidFill>
                  <a:srgbClr val="000000"/>
                </a:solidFill>
                <a:latin typeface="Swis721 Lt BT" panose="020B0403020202020204" pitchFamily="34" charset="0"/>
              </a:rPr>
              <a:t>Director of Agency Services</a:t>
            </a:r>
          </a:p>
        </p:txBody>
      </p:sp>
      <p:pic>
        <p:nvPicPr>
          <p:cNvPr id="5" name="Picture 4">
            <a:extLst>
              <a:ext uri="{FF2B5EF4-FFF2-40B4-BE49-F238E27FC236}">
                <a16:creationId xmlns:a16="http://schemas.microsoft.com/office/drawing/2014/main" id="{FCE74E4C-35AB-49E4-A0E8-D206B0463E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20811" y="6125546"/>
            <a:ext cx="1389296" cy="422829"/>
          </a:xfrm>
          <a:prstGeom prst="rect">
            <a:avLst/>
          </a:prstGeom>
        </p:spPr>
      </p:pic>
      <p:cxnSp>
        <p:nvCxnSpPr>
          <p:cNvPr id="6" name="Straight Connector 5">
            <a:extLst>
              <a:ext uri="{FF2B5EF4-FFF2-40B4-BE49-F238E27FC236}">
                <a16:creationId xmlns:a16="http://schemas.microsoft.com/office/drawing/2014/main" id="{577EB913-C500-4E8C-BB8B-6A62E145D129}"/>
              </a:ext>
            </a:extLst>
          </p:cNvPr>
          <p:cNvCxnSpPr>
            <a:cxnSpLocks/>
          </p:cNvCxnSpPr>
          <p:nvPr/>
        </p:nvCxnSpPr>
        <p:spPr>
          <a:xfrm>
            <a:off x="0" y="5943600"/>
            <a:ext cx="7530860" cy="0"/>
          </a:xfrm>
          <a:prstGeom prst="line">
            <a:avLst/>
          </a:prstGeom>
          <a:ln w="57150">
            <a:solidFill>
              <a:srgbClr val="527A9A"/>
            </a:solidFill>
          </a:ln>
        </p:spPr>
        <p:style>
          <a:lnRef idx="1">
            <a:schemeClr val="accent4"/>
          </a:lnRef>
          <a:fillRef idx="0">
            <a:schemeClr val="accent4"/>
          </a:fillRef>
          <a:effectRef idx="0">
            <a:schemeClr val="accent4"/>
          </a:effectRef>
          <a:fontRef idx="minor">
            <a:schemeClr val="tx1"/>
          </a:fontRef>
        </p:style>
      </p:cxnSp>
      <p:pic>
        <p:nvPicPr>
          <p:cNvPr id="7" name="Picture 6">
            <a:extLst>
              <a:ext uri="{FF2B5EF4-FFF2-40B4-BE49-F238E27FC236}">
                <a16:creationId xmlns:a16="http://schemas.microsoft.com/office/drawing/2014/main" id="{A967AED2-AAB3-4D6C-A269-FFF3FFA9E6E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44900" y="5811576"/>
            <a:ext cx="266406" cy="264048"/>
          </a:xfrm>
          <a:prstGeom prst="rect">
            <a:avLst/>
          </a:prstGeom>
        </p:spPr>
      </p:pic>
      <p:pic>
        <p:nvPicPr>
          <p:cNvPr id="8" name="Picture 7">
            <a:extLst>
              <a:ext uri="{FF2B5EF4-FFF2-40B4-BE49-F238E27FC236}">
                <a16:creationId xmlns:a16="http://schemas.microsoft.com/office/drawing/2014/main" id="{636B41E9-9C25-4719-8576-AC11B9FE801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55539" y="5811576"/>
            <a:ext cx="266406" cy="264048"/>
          </a:xfrm>
          <a:prstGeom prst="rect">
            <a:avLst/>
          </a:prstGeom>
        </p:spPr>
      </p:pic>
      <p:pic>
        <p:nvPicPr>
          <p:cNvPr id="9" name="Picture 8">
            <a:extLst>
              <a:ext uri="{FF2B5EF4-FFF2-40B4-BE49-F238E27FC236}">
                <a16:creationId xmlns:a16="http://schemas.microsoft.com/office/drawing/2014/main" id="{8B86694B-F351-4114-B3FF-B9218F9F336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66178" y="5811576"/>
            <a:ext cx="266406" cy="264048"/>
          </a:xfrm>
          <a:prstGeom prst="rect">
            <a:avLst/>
          </a:prstGeom>
        </p:spPr>
      </p:pic>
      <p:pic>
        <p:nvPicPr>
          <p:cNvPr id="10" name="Picture 9">
            <a:extLst>
              <a:ext uri="{FF2B5EF4-FFF2-40B4-BE49-F238E27FC236}">
                <a16:creationId xmlns:a16="http://schemas.microsoft.com/office/drawing/2014/main" id="{6113CEA3-9AAE-42FB-A450-48DBE4D07BA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19225" y="2889419"/>
            <a:ext cx="1219200" cy="1371600"/>
          </a:xfrm>
          <a:prstGeom prst="rect">
            <a:avLst/>
          </a:prstGeom>
        </p:spPr>
      </p:pic>
      <p:pic>
        <p:nvPicPr>
          <p:cNvPr id="11" name="Picture 10">
            <a:extLst>
              <a:ext uri="{FF2B5EF4-FFF2-40B4-BE49-F238E27FC236}">
                <a16:creationId xmlns:a16="http://schemas.microsoft.com/office/drawing/2014/main" id="{D04B4F5E-325F-4449-BD2E-6E3B096107B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45729" y="1376423"/>
            <a:ext cx="1192696" cy="1371600"/>
          </a:xfrm>
          <a:prstGeom prst="rect">
            <a:avLst/>
          </a:prstGeom>
        </p:spPr>
      </p:pic>
      <p:sp>
        <p:nvSpPr>
          <p:cNvPr id="12" name="Rectangle 11">
            <a:extLst>
              <a:ext uri="{FF2B5EF4-FFF2-40B4-BE49-F238E27FC236}">
                <a16:creationId xmlns:a16="http://schemas.microsoft.com/office/drawing/2014/main" id="{FF941BB3-F10A-4239-AD34-E69C501DF1E6}"/>
              </a:ext>
            </a:extLst>
          </p:cNvPr>
          <p:cNvSpPr/>
          <p:nvPr/>
        </p:nvSpPr>
        <p:spPr>
          <a:xfrm>
            <a:off x="2851399" y="3423102"/>
            <a:ext cx="4572000" cy="923330"/>
          </a:xfrm>
          <a:prstGeom prst="rect">
            <a:avLst/>
          </a:prstGeom>
        </p:spPr>
        <p:txBody>
          <a:bodyPr>
            <a:spAutoFit/>
          </a:bodyPr>
          <a:lstStyle/>
          <a:p>
            <a:r>
              <a:rPr lang="en-US" altLang="en-US" b="1" dirty="0">
                <a:solidFill>
                  <a:srgbClr val="000000"/>
                </a:solidFill>
                <a:latin typeface="Swis721 Lt BT" panose="020B0403020202020204" pitchFamily="34" charset="0"/>
              </a:rPr>
              <a:t>Liz </a:t>
            </a:r>
            <a:r>
              <a:rPr lang="en-US" altLang="en-US" b="1" dirty="0" err="1">
                <a:solidFill>
                  <a:srgbClr val="000000"/>
                </a:solidFill>
                <a:latin typeface="Swis721 Lt BT" panose="020B0403020202020204" pitchFamily="34" charset="0"/>
              </a:rPr>
              <a:t>Cissner</a:t>
            </a:r>
            <a:r>
              <a:rPr lang="en-US" altLang="en-US" b="1" dirty="0">
                <a:solidFill>
                  <a:srgbClr val="000000"/>
                </a:solidFill>
                <a:latin typeface="Swis721 Lt BT" panose="020B0403020202020204" pitchFamily="34" charset="0"/>
              </a:rPr>
              <a:t> </a:t>
            </a:r>
          </a:p>
          <a:p>
            <a:r>
              <a:rPr lang="en-US" altLang="en-US" b="1" dirty="0">
                <a:solidFill>
                  <a:srgbClr val="000000"/>
                </a:solidFill>
                <a:latin typeface="Swis721 Lt BT" panose="020B0403020202020204" pitchFamily="34" charset="0"/>
              </a:rPr>
              <a:t>Allied National</a:t>
            </a:r>
          </a:p>
          <a:p>
            <a:r>
              <a:rPr lang="en-US" altLang="en-US" b="1" dirty="0">
                <a:solidFill>
                  <a:srgbClr val="000000"/>
                </a:solidFill>
                <a:latin typeface="Swis721 Lt BT" panose="020B0403020202020204" pitchFamily="34" charset="0"/>
              </a:rPr>
              <a:t>Account Executive</a:t>
            </a:r>
          </a:p>
        </p:txBody>
      </p:sp>
    </p:spTree>
    <p:extLst>
      <p:ext uri="{BB962C8B-B14F-4D97-AF65-F5344CB8AC3E}">
        <p14:creationId xmlns:p14="http://schemas.microsoft.com/office/powerpoint/2010/main" val="18875620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8F1CCA-DEEB-6144-8868-E3132C54DC8E}"/>
              </a:ext>
            </a:extLst>
          </p:cNvPr>
          <p:cNvSpPr>
            <a:spLocks noGrp="1"/>
          </p:cNvSpPr>
          <p:nvPr>
            <p:ph type="title"/>
          </p:nvPr>
        </p:nvSpPr>
        <p:spPr>
          <a:xfrm>
            <a:off x="317715" y="0"/>
            <a:ext cx="8508570" cy="1325563"/>
          </a:xfrm>
        </p:spPr>
        <p:txBody>
          <a:bodyPr>
            <a:normAutofit/>
          </a:bodyPr>
          <a:lstStyle/>
          <a:p>
            <a:r>
              <a:rPr lang="en-US" sz="3600" b="1" dirty="0"/>
              <a:t>The solution</a:t>
            </a:r>
          </a:p>
        </p:txBody>
      </p:sp>
      <p:sp>
        <p:nvSpPr>
          <p:cNvPr id="3" name="Content Placeholder 2">
            <a:extLst>
              <a:ext uri="{FF2B5EF4-FFF2-40B4-BE49-F238E27FC236}">
                <a16:creationId xmlns:a16="http://schemas.microsoft.com/office/drawing/2014/main" id="{538CD634-4DD7-4E4A-9A17-2A3BB03A86E3}"/>
              </a:ext>
            </a:extLst>
          </p:cNvPr>
          <p:cNvSpPr>
            <a:spLocks noGrp="1"/>
          </p:cNvSpPr>
          <p:nvPr>
            <p:ph idx="1"/>
          </p:nvPr>
        </p:nvSpPr>
        <p:spPr>
          <a:xfrm>
            <a:off x="317715" y="1435331"/>
            <a:ext cx="8508570" cy="4575175"/>
          </a:xfrm>
        </p:spPr>
        <p:txBody>
          <a:bodyPr/>
          <a:lstStyle/>
          <a:p>
            <a:pPr marL="76200" lvl="0">
              <a:spcBef>
                <a:spcPts val="0"/>
              </a:spcBef>
              <a:spcAft>
                <a:spcPts val="0"/>
              </a:spcAft>
              <a:buClr>
                <a:schemeClr val="accent6"/>
              </a:buClr>
              <a:buSzPts val="2400"/>
            </a:pPr>
            <a:r>
              <a:rPr lang="en-US" sz="2800" b="1" dirty="0">
                <a:solidFill>
                  <a:schemeClr val="accent6"/>
                </a:solidFill>
              </a:rPr>
              <a:t>What if you could offer a unique choice that:</a:t>
            </a:r>
          </a:p>
          <a:p>
            <a:pPr marL="419100" lvl="0" indent="-342900">
              <a:spcBef>
                <a:spcPts val="0"/>
              </a:spcBef>
              <a:spcAft>
                <a:spcPts val="0"/>
              </a:spcAft>
              <a:buClr>
                <a:schemeClr val="accent6"/>
              </a:buClr>
              <a:buSzPts val="2400"/>
              <a:buFont typeface="Arial" panose="020B0604020202020204" pitchFamily="34" charset="0"/>
              <a:buChar char="•"/>
            </a:pPr>
            <a:r>
              <a:rPr lang="en-US" sz="2400" dirty="0">
                <a:solidFill>
                  <a:schemeClr val="accent6"/>
                </a:solidFill>
              </a:rPr>
              <a:t>Provides additional coverage compared to traditional short term medical</a:t>
            </a:r>
          </a:p>
          <a:p>
            <a:pPr marL="419100" lvl="0" indent="-342900">
              <a:spcBef>
                <a:spcPts val="0"/>
              </a:spcBef>
              <a:spcAft>
                <a:spcPts val="0"/>
              </a:spcAft>
              <a:buClr>
                <a:schemeClr val="accent6"/>
              </a:buClr>
              <a:buSzPts val="2400"/>
              <a:buFont typeface="Arial" panose="020B0604020202020204" pitchFamily="34" charset="0"/>
              <a:buChar char="•"/>
            </a:pPr>
            <a:r>
              <a:rPr lang="en-US" sz="2400" dirty="0">
                <a:solidFill>
                  <a:schemeClr val="accent6"/>
                </a:solidFill>
              </a:rPr>
              <a:t>Increase life-time value of customer</a:t>
            </a:r>
          </a:p>
          <a:p>
            <a:pPr marL="419100" lvl="0" indent="-342900">
              <a:spcBef>
                <a:spcPts val="0"/>
              </a:spcBef>
              <a:spcAft>
                <a:spcPts val="0"/>
              </a:spcAft>
              <a:buClr>
                <a:schemeClr val="accent6"/>
              </a:buClr>
              <a:buSzPts val="2400"/>
              <a:buFont typeface="Arial" panose="020B0604020202020204" pitchFamily="34" charset="0"/>
              <a:buChar char="•"/>
            </a:pPr>
            <a:r>
              <a:rPr lang="en-US" sz="2400" dirty="0">
                <a:solidFill>
                  <a:schemeClr val="accent6"/>
                </a:solidFill>
              </a:rPr>
              <a:t>Offers first dollar benefits</a:t>
            </a:r>
          </a:p>
          <a:p>
            <a:pPr marL="419100" lvl="0" indent="-342900">
              <a:spcBef>
                <a:spcPts val="0"/>
              </a:spcBef>
              <a:spcAft>
                <a:spcPts val="0"/>
              </a:spcAft>
              <a:buClr>
                <a:schemeClr val="accent6"/>
              </a:buClr>
              <a:buSzPts val="2400"/>
              <a:buFont typeface="Arial" panose="020B0604020202020204" pitchFamily="34" charset="0"/>
              <a:buChar char="•"/>
            </a:pPr>
            <a:r>
              <a:rPr lang="en-US" sz="2400" dirty="0">
                <a:solidFill>
                  <a:schemeClr val="accent6"/>
                </a:solidFill>
              </a:rPr>
              <a:t>Allows transition to Medicare with lower acquisition cost</a:t>
            </a:r>
          </a:p>
          <a:p>
            <a:pPr marL="419100" lvl="0" indent="-342900">
              <a:spcBef>
                <a:spcPts val="0"/>
              </a:spcBef>
              <a:spcAft>
                <a:spcPts val="0"/>
              </a:spcAft>
              <a:buClr>
                <a:schemeClr val="accent6"/>
              </a:buClr>
              <a:buSzPts val="2400"/>
              <a:buFont typeface="Arial" panose="020B0604020202020204" pitchFamily="34" charset="0"/>
              <a:buChar char="•"/>
            </a:pPr>
            <a:r>
              <a:rPr lang="en-US" sz="2400" dirty="0">
                <a:solidFill>
                  <a:schemeClr val="accent6"/>
                </a:solidFill>
              </a:rPr>
              <a:t>Takes less than 15 minutes to complete an enrollment</a:t>
            </a:r>
          </a:p>
          <a:p>
            <a:pPr marL="457200" lvl="0">
              <a:spcBef>
                <a:spcPts val="0"/>
              </a:spcBef>
              <a:spcAft>
                <a:spcPts val="0"/>
              </a:spcAft>
            </a:pPr>
            <a:endParaRPr lang="en-US" sz="2400" dirty="0">
              <a:solidFill>
                <a:schemeClr val="accent6"/>
              </a:solidFill>
            </a:endParaRPr>
          </a:p>
          <a:p>
            <a:pPr lvl="0">
              <a:spcBef>
                <a:spcPts val="0"/>
              </a:spcBef>
              <a:spcAft>
                <a:spcPts val="0"/>
              </a:spcAft>
              <a:buClr>
                <a:schemeClr val="accent6"/>
              </a:buClr>
              <a:buSzPts val="1100"/>
            </a:pPr>
            <a:r>
              <a:rPr lang="en-US" sz="2800" b="1" dirty="0">
                <a:solidFill>
                  <a:schemeClr val="accent6"/>
                </a:solidFill>
              </a:rPr>
              <a:t>Introducing…</a:t>
            </a:r>
          </a:p>
          <a:p>
            <a:pPr lvl="0">
              <a:spcBef>
                <a:spcPts val="0"/>
              </a:spcBef>
              <a:spcAft>
                <a:spcPts val="0"/>
              </a:spcAft>
              <a:buClr>
                <a:schemeClr val="accent6"/>
              </a:buClr>
              <a:buSzPts val="1100"/>
            </a:pPr>
            <a:endParaRPr lang="en-US" sz="2400" dirty="0">
              <a:solidFill>
                <a:schemeClr val="accent6"/>
              </a:solidFill>
            </a:endParaRPr>
          </a:p>
          <a:p>
            <a:pPr lvl="0">
              <a:spcBef>
                <a:spcPts val="0"/>
              </a:spcBef>
              <a:spcAft>
                <a:spcPts val="0"/>
              </a:spcAft>
              <a:buClr>
                <a:schemeClr val="accent6"/>
              </a:buClr>
              <a:buSzPts val="1100"/>
            </a:pPr>
            <a:r>
              <a:rPr lang="en-US" b="1" dirty="0">
                <a:solidFill>
                  <a:schemeClr val="accent6"/>
                </a:solidFill>
              </a:rPr>
              <a:t>The Bridge To Medicare Plan </a:t>
            </a:r>
          </a:p>
          <a:p>
            <a:pPr marL="457200" lvl="0">
              <a:spcBef>
                <a:spcPts val="0"/>
              </a:spcBef>
              <a:spcAft>
                <a:spcPts val="0"/>
              </a:spcAft>
              <a:buClr>
                <a:schemeClr val="accent6"/>
              </a:buClr>
              <a:buSzPts val="1100"/>
            </a:pPr>
            <a:r>
              <a:rPr lang="en-US" sz="2400" dirty="0">
                <a:solidFill>
                  <a:schemeClr val="accent6"/>
                </a:solidFill>
              </a:rPr>
              <a:t>        - a proprietary product of Pivot Health + HealthCare.com</a:t>
            </a:r>
          </a:p>
          <a:p>
            <a:endParaRPr lang="en-US" dirty="0"/>
          </a:p>
        </p:txBody>
      </p:sp>
      <p:sp>
        <p:nvSpPr>
          <p:cNvPr id="4" name="Slide Number Placeholder 3">
            <a:extLst>
              <a:ext uri="{FF2B5EF4-FFF2-40B4-BE49-F238E27FC236}">
                <a16:creationId xmlns:a16="http://schemas.microsoft.com/office/drawing/2014/main" id="{AE2F098A-5CBA-0346-8A26-40AABB77F9D8}"/>
              </a:ext>
            </a:extLst>
          </p:cNvPr>
          <p:cNvSpPr>
            <a:spLocks noGrp="1"/>
          </p:cNvSpPr>
          <p:nvPr>
            <p:ph type="sldNum" sz="quarter" idx="12"/>
          </p:nvPr>
        </p:nvSpPr>
        <p:spPr/>
        <p:txBody>
          <a:bodyPr/>
          <a:lstStyle/>
          <a:p>
            <a:pPr>
              <a:defRPr/>
            </a:pPr>
            <a:fld id="{5BBEB966-8F10-F34C-B3A9-FEF07EA1F24B}" type="slidenum">
              <a:rPr lang="en-US" smtClean="0"/>
              <a:pPr>
                <a:defRPr/>
              </a:pPr>
              <a:t>20</a:t>
            </a:fld>
            <a:endParaRPr lang="en-US" dirty="0"/>
          </a:p>
        </p:txBody>
      </p:sp>
      <p:sp>
        <p:nvSpPr>
          <p:cNvPr id="5" name="TextBox 4">
            <a:extLst>
              <a:ext uri="{FF2B5EF4-FFF2-40B4-BE49-F238E27FC236}">
                <a16:creationId xmlns:a16="http://schemas.microsoft.com/office/drawing/2014/main" id="{D05417E1-5361-9C48-807E-EA34F3CF7D0B}"/>
              </a:ext>
            </a:extLst>
          </p:cNvPr>
          <p:cNvSpPr txBox="1"/>
          <p:nvPr/>
        </p:nvSpPr>
        <p:spPr>
          <a:xfrm>
            <a:off x="447324" y="6426510"/>
            <a:ext cx="3055698" cy="276999"/>
          </a:xfrm>
          <a:prstGeom prst="rect">
            <a:avLst/>
          </a:prstGeom>
          <a:noFill/>
        </p:spPr>
        <p:txBody>
          <a:bodyPr wrap="square" rtlCol="0">
            <a:spAutoFit/>
          </a:bodyPr>
          <a:lstStyle/>
          <a:p>
            <a:r>
              <a:rPr lang="en-US" sz="1200" dirty="0"/>
              <a:t>For Agent use only.  Not for distribution.</a:t>
            </a:r>
          </a:p>
        </p:txBody>
      </p:sp>
      <p:grpSp>
        <p:nvGrpSpPr>
          <p:cNvPr id="6" name="Group 7">
            <a:extLst>
              <a:ext uri="{FF2B5EF4-FFF2-40B4-BE49-F238E27FC236}">
                <a16:creationId xmlns:a16="http://schemas.microsoft.com/office/drawing/2014/main" id="{658C939A-0472-441C-B308-59B8D2975DE4}"/>
              </a:ext>
            </a:extLst>
          </p:cNvPr>
          <p:cNvGrpSpPr>
            <a:grpSpLocks/>
          </p:cNvGrpSpPr>
          <p:nvPr/>
        </p:nvGrpSpPr>
        <p:grpSpPr bwMode="auto">
          <a:xfrm>
            <a:off x="3840163" y="6546850"/>
            <a:ext cx="1463675" cy="311150"/>
            <a:chOff x="3840480" y="6547104"/>
            <a:chExt cx="1463040" cy="310896"/>
          </a:xfrm>
        </p:grpSpPr>
        <p:sp>
          <p:nvSpPr>
            <p:cNvPr id="7" name="Rectangle 6">
              <a:extLst>
                <a:ext uri="{FF2B5EF4-FFF2-40B4-BE49-F238E27FC236}">
                  <a16:creationId xmlns:a16="http://schemas.microsoft.com/office/drawing/2014/main" id="{C710D5DC-EC7A-404C-A553-5E0B75DA600A}"/>
                </a:ext>
              </a:extLst>
            </p:cNvPr>
            <p:cNvSpPr/>
            <p:nvPr/>
          </p:nvSpPr>
          <p:spPr>
            <a:xfrm>
              <a:off x="3840480" y="6547104"/>
              <a:ext cx="1463040" cy="310896"/>
            </a:xfrm>
            <a:prstGeom prst="rect">
              <a:avLst/>
            </a:prstGeom>
            <a:solidFill>
              <a:srgbClr val="3B6B90">
                <a:alpha val="91000"/>
              </a:srgb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350" dirty="0"/>
            </a:p>
          </p:txBody>
        </p:sp>
        <p:pic>
          <p:nvPicPr>
            <p:cNvPr id="8" name="Picture 9">
              <a:extLst>
                <a:ext uri="{FF2B5EF4-FFF2-40B4-BE49-F238E27FC236}">
                  <a16:creationId xmlns:a16="http://schemas.microsoft.com/office/drawing/2014/main" id="{4F07B134-52DD-4CB8-B670-04CD6E3A30B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970189" y="6584778"/>
              <a:ext cx="1203623" cy="2355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0377398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C11F6C-29BC-314D-8B13-BB1D5109FF5A}"/>
              </a:ext>
            </a:extLst>
          </p:cNvPr>
          <p:cNvSpPr>
            <a:spLocks noGrp="1"/>
          </p:cNvSpPr>
          <p:nvPr>
            <p:ph type="title"/>
          </p:nvPr>
        </p:nvSpPr>
        <p:spPr>
          <a:xfrm>
            <a:off x="146241" y="146995"/>
            <a:ext cx="8638944" cy="912371"/>
          </a:xfrm>
        </p:spPr>
        <p:txBody>
          <a:bodyPr>
            <a:normAutofit fontScale="90000"/>
          </a:bodyPr>
          <a:lstStyle/>
          <a:p>
            <a:r>
              <a:rPr lang="en-US" sz="3600" b="1" dirty="0"/>
              <a:t>The Solution - The Bridge To </a:t>
            </a:r>
            <a:r>
              <a:rPr lang="en-US" sz="3600" b="1" dirty="0" err="1"/>
              <a:t>Medicare</a:t>
            </a:r>
            <a:r>
              <a:rPr lang="en-US" sz="3600" b="1" baseline="30000" dirty="0" err="1"/>
              <a:t>TM</a:t>
            </a:r>
            <a:r>
              <a:rPr lang="en-US" sz="3600" b="1" dirty="0"/>
              <a:t> Plan</a:t>
            </a:r>
          </a:p>
        </p:txBody>
      </p:sp>
      <p:sp>
        <p:nvSpPr>
          <p:cNvPr id="3" name="Content Placeholder 2">
            <a:extLst>
              <a:ext uri="{FF2B5EF4-FFF2-40B4-BE49-F238E27FC236}">
                <a16:creationId xmlns:a16="http://schemas.microsoft.com/office/drawing/2014/main" id="{95DBDC25-126E-AB40-B560-1860A30891B6}"/>
              </a:ext>
            </a:extLst>
          </p:cNvPr>
          <p:cNvSpPr>
            <a:spLocks noGrp="1"/>
          </p:cNvSpPr>
          <p:nvPr>
            <p:ph idx="1"/>
          </p:nvPr>
        </p:nvSpPr>
        <p:spPr>
          <a:xfrm>
            <a:off x="276615" y="832868"/>
            <a:ext cx="8508570" cy="4820362"/>
          </a:xfrm>
        </p:spPr>
        <p:txBody>
          <a:bodyPr/>
          <a:lstStyle/>
          <a:p>
            <a:pPr marL="457200" indent="-457200">
              <a:buFont typeface="Arial" panose="020B0604020202020204" pitchFamily="34" charset="0"/>
              <a:buChar char="•"/>
            </a:pPr>
            <a:r>
              <a:rPr lang="en-US" sz="2400" dirty="0"/>
              <a:t>Age 62-64 &amp;11 months eligible</a:t>
            </a:r>
          </a:p>
          <a:p>
            <a:pPr marL="457200" indent="-457200">
              <a:buFont typeface="Arial" panose="020B0604020202020204" pitchFamily="34" charset="0"/>
              <a:buChar char="•"/>
            </a:pPr>
            <a:r>
              <a:rPr lang="en-US" sz="2400" dirty="0"/>
              <a:t>Three 364 day policies issued at one time with no additional underwriting, no new pre-ex look back or waiting periods for the 2</a:t>
            </a:r>
            <a:r>
              <a:rPr lang="en-US" sz="2400" baseline="30000" dirty="0"/>
              <a:t>nd</a:t>
            </a:r>
            <a:r>
              <a:rPr lang="en-US" sz="2400" dirty="0"/>
              <a:t> and 3</a:t>
            </a:r>
            <a:r>
              <a:rPr lang="en-US" sz="2400" baseline="30000" dirty="0"/>
              <a:t>rd</a:t>
            </a:r>
            <a:r>
              <a:rPr lang="en-US" sz="2400" dirty="0"/>
              <a:t> plan years</a:t>
            </a:r>
          </a:p>
          <a:p>
            <a:pPr marL="457200" indent="-457200">
              <a:buFont typeface="Arial" panose="020B0604020202020204" pitchFamily="34" charset="0"/>
              <a:buChar char="•"/>
            </a:pPr>
            <a:r>
              <a:rPr lang="en-US" sz="2400" dirty="0"/>
              <a:t>Bridge to Medicare combines short term health coverage with fixed first dollar benefits that supplements everyday medical expenses like: </a:t>
            </a:r>
          </a:p>
          <a:p>
            <a:pPr marL="977900" lvl="1" indent="-342900">
              <a:buFont typeface="Arial" panose="020B0604020202020204" pitchFamily="34" charset="0"/>
              <a:buChar char="•"/>
            </a:pPr>
            <a:r>
              <a:rPr lang="en-US" sz="2000" dirty="0">
                <a:latin typeface="+mj-lt"/>
              </a:rPr>
              <a:t>Doctor office visits</a:t>
            </a:r>
          </a:p>
          <a:p>
            <a:pPr marL="977900" lvl="1" indent="-342900">
              <a:buFont typeface="Arial" panose="020B0604020202020204" pitchFamily="34" charset="0"/>
              <a:buChar char="•"/>
            </a:pPr>
            <a:r>
              <a:rPr lang="en-US" sz="2000" dirty="0">
                <a:latin typeface="+mj-lt"/>
              </a:rPr>
              <a:t>Preventive care</a:t>
            </a:r>
          </a:p>
          <a:p>
            <a:pPr marL="977900" lvl="1" indent="-342900">
              <a:buFont typeface="Arial" panose="020B0604020202020204" pitchFamily="34" charset="0"/>
              <a:buChar char="•"/>
            </a:pPr>
            <a:r>
              <a:rPr lang="en-US" sz="2000" dirty="0">
                <a:latin typeface="+mj-lt"/>
              </a:rPr>
              <a:t>Testing</a:t>
            </a:r>
          </a:p>
          <a:p>
            <a:pPr marL="977900" lvl="1" indent="-342900">
              <a:buFont typeface="Arial" panose="020B0604020202020204" pitchFamily="34" charset="0"/>
              <a:buChar char="•"/>
            </a:pPr>
            <a:r>
              <a:rPr lang="en-US" sz="2000" dirty="0">
                <a:latin typeface="+mj-lt"/>
              </a:rPr>
              <a:t>Outpatient Surgery</a:t>
            </a:r>
          </a:p>
          <a:p>
            <a:pPr marL="977900" lvl="1" indent="-342900">
              <a:buFont typeface="Arial" panose="020B0604020202020204" pitchFamily="34" charset="0"/>
              <a:buChar char="•"/>
            </a:pPr>
            <a:r>
              <a:rPr lang="en-US" sz="2000" dirty="0">
                <a:latin typeface="+mj-lt"/>
              </a:rPr>
              <a:t>Hospital Stays</a:t>
            </a:r>
            <a:endParaRPr lang="en-US" sz="2400" dirty="0">
              <a:latin typeface="+mj-lt"/>
            </a:endParaRPr>
          </a:p>
          <a:p>
            <a:pPr marL="342900" indent="-342900">
              <a:buFont typeface="Arial" panose="020B0604020202020204" pitchFamily="34" charset="0"/>
              <a:buChar char="•"/>
            </a:pPr>
            <a:r>
              <a:rPr lang="en-US" sz="2400" dirty="0"/>
              <a:t>Discounts on telemedicine, Rx, Vision and Audiology</a:t>
            </a:r>
            <a:endParaRPr lang="en-US" sz="2400" dirty="0">
              <a:latin typeface="+mj-lt"/>
            </a:endParaRPr>
          </a:p>
          <a:p>
            <a:r>
              <a:rPr lang="en-US" sz="2400" dirty="0"/>
              <a:t> </a:t>
            </a:r>
          </a:p>
          <a:p>
            <a:endParaRPr lang="en-US" sz="2400" dirty="0"/>
          </a:p>
          <a:p>
            <a:endParaRPr lang="en-US" dirty="0"/>
          </a:p>
        </p:txBody>
      </p:sp>
      <p:sp>
        <p:nvSpPr>
          <p:cNvPr id="4" name="Slide Number Placeholder 3">
            <a:extLst>
              <a:ext uri="{FF2B5EF4-FFF2-40B4-BE49-F238E27FC236}">
                <a16:creationId xmlns:a16="http://schemas.microsoft.com/office/drawing/2014/main" id="{681E7E72-C6CC-9140-BADB-6BEECB584F1F}"/>
              </a:ext>
            </a:extLst>
          </p:cNvPr>
          <p:cNvSpPr>
            <a:spLocks noGrp="1"/>
          </p:cNvSpPr>
          <p:nvPr>
            <p:ph type="sldNum" sz="quarter" idx="12"/>
          </p:nvPr>
        </p:nvSpPr>
        <p:spPr/>
        <p:txBody>
          <a:bodyPr/>
          <a:lstStyle/>
          <a:p>
            <a:pPr>
              <a:defRPr/>
            </a:pPr>
            <a:fld id="{5BBEB966-8F10-F34C-B3A9-FEF07EA1F24B}" type="slidenum">
              <a:rPr lang="en-US" smtClean="0"/>
              <a:pPr>
                <a:defRPr/>
              </a:pPr>
              <a:t>21</a:t>
            </a:fld>
            <a:endParaRPr lang="en-US" dirty="0"/>
          </a:p>
        </p:txBody>
      </p:sp>
      <p:sp>
        <p:nvSpPr>
          <p:cNvPr id="5" name="TextBox 4">
            <a:extLst>
              <a:ext uri="{FF2B5EF4-FFF2-40B4-BE49-F238E27FC236}">
                <a16:creationId xmlns:a16="http://schemas.microsoft.com/office/drawing/2014/main" id="{8E42548F-83B5-7040-A5F0-93CE059051BE}"/>
              </a:ext>
            </a:extLst>
          </p:cNvPr>
          <p:cNvSpPr txBox="1"/>
          <p:nvPr/>
        </p:nvSpPr>
        <p:spPr>
          <a:xfrm>
            <a:off x="146241" y="6546850"/>
            <a:ext cx="3055698" cy="276999"/>
          </a:xfrm>
          <a:prstGeom prst="rect">
            <a:avLst/>
          </a:prstGeom>
          <a:noFill/>
        </p:spPr>
        <p:txBody>
          <a:bodyPr wrap="square" rtlCol="0">
            <a:spAutoFit/>
          </a:bodyPr>
          <a:lstStyle/>
          <a:p>
            <a:r>
              <a:rPr lang="en-US" sz="1200" dirty="0"/>
              <a:t>For Agent use only.  Not for distribution.</a:t>
            </a:r>
          </a:p>
        </p:txBody>
      </p:sp>
      <p:grpSp>
        <p:nvGrpSpPr>
          <p:cNvPr id="6" name="Group 7">
            <a:extLst>
              <a:ext uri="{FF2B5EF4-FFF2-40B4-BE49-F238E27FC236}">
                <a16:creationId xmlns:a16="http://schemas.microsoft.com/office/drawing/2014/main" id="{7C0A38F6-7248-446F-B1DE-A07A8F6B5D7E}"/>
              </a:ext>
            </a:extLst>
          </p:cNvPr>
          <p:cNvGrpSpPr>
            <a:grpSpLocks/>
          </p:cNvGrpSpPr>
          <p:nvPr/>
        </p:nvGrpSpPr>
        <p:grpSpPr bwMode="auto">
          <a:xfrm>
            <a:off x="3840163" y="6546850"/>
            <a:ext cx="1463675" cy="311150"/>
            <a:chOff x="3840480" y="6547104"/>
            <a:chExt cx="1463040" cy="310896"/>
          </a:xfrm>
        </p:grpSpPr>
        <p:sp>
          <p:nvSpPr>
            <p:cNvPr id="7" name="Rectangle 6">
              <a:extLst>
                <a:ext uri="{FF2B5EF4-FFF2-40B4-BE49-F238E27FC236}">
                  <a16:creationId xmlns:a16="http://schemas.microsoft.com/office/drawing/2014/main" id="{6BE37CEC-B781-4C1B-AAC8-ED3D36DC98B9}"/>
                </a:ext>
              </a:extLst>
            </p:cNvPr>
            <p:cNvSpPr/>
            <p:nvPr/>
          </p:nvSpPr>
          <p:spPr>
            <a:xfrm>
              <a:off x="3840480" y="6547104"/>
              <a:ext cx="1463040" cy="310896"/>
            </a:xfrm>
            <a:prstGeom prst="rect">
              <a:avLst/>
            </a:prstGeom>
            <a:solidFill>
              <a:srgbClr val="3B6B90">
                <a:alpha val="91000"/>
              </a:srgb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350" dirty="0"/>
            </a:p>
          </p:txBody>
        </p:sp>
        <p:pic>
          <p:nvPicPr>
            <p:cNvPr id="8" name="Picture 9">
              <a:extLst>
                <a:ext uri="{FF2B5EF4-FFF2-40B4-BE49-F238E27FC236}">
                  <a16:creationId xmlns:a16="http://schemas.microsoft.com/office/drawing/2014/main" id="{18ADCA94-2C55-444C-873D-91573B69C67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970189" y="6584778"/>
              <a:ext cx="1203623" cy="2355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3184103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DDB877-94FF-3040-92A1-5F01DD71F1E9}"/>
              </a:ext>
            </a:extLst>
          </p:cNvPr>
          <p:cNvSpPr>
            <a:spLocks noGrp="1"/>
          </p:cNvSpPr>
          <p:nvPr>
            <p:ph type="title"/>
          </p:nvPr>
        </p:nvSpPr>
        <p:spPr>
          <a:xfrm>
            <a:off x="317715" y="193714"/>
            <a:ext cx="8508570" cy="526973"/>
          </a:xfrm>
        </p:spPr>
        <p:txBody>
          <a:bodyPr>
            <a:noAutofit/>
          </a:bodyPr>
          <a:lstStyle/>
          <a:p>
            <a:r>
              <a:rPr lang="en-US" sz="3600" b="1" dirty="0"/>
              <a:t>How do benefits work?</a:t>
            </a:r>
          </a:p>
        </p:txBody>
      </p:sp>
      <p:sp>
        <p:nvSpPr>
          <p:cNvPr id="3" name="Content Placeholder 2">
            <a:extLst>
              <a:ext uri="{FF2B5EF4-FFF2-40B4-BE49-F238E27FC236}">
                <a16:creationId xmlns:a16="http://schemas.microsoft.com/office/drawing/2014/main" id="{ABD5ADA7-B796-7947-B3F8-4219E67FB8E6}"/>
              </a:ext>
            </a:extLst>
          </p:cNvPr>
          <p:cNvSpPr>
            <a:spLocks noGrp="1"/>
          </p:cNvSpPr>
          <p:nvPr>
            <p:ph idx="1"/>
          </p:nvPr>
        </p:nvSpPr>
        <p:spPr>
          <a:xfrm>
            <a:off x="317715" y="970156"/>
            <a:ext cx="8508570" cy="5430644"/>
          </a:xfrm>
        </p:spPr>
        <p:txBody>
          <a:bodyPr/>
          <a:lstStyle/>
          <a:p>
            <a:r>
              <a:rPr lang="en-US" sz="2400" dirty="0"/>
              <a:t>Coverage A: Short Term Medical plan for unexpected, large medical expenses</a:t>
            </a:r>
          </a:p>
          <a:p>
            <a:pPr marL="457200" indent="-457200">
              <a:buFont typeface="Arial" panose="020B0604020202020204" pitchFamily="34" charset="0"/>
              <a:buChar char="•"/>
            </a:pPr>
            <a:r>
              <a:rPr lang="en-US" sz="2000" dirty="0"/>
              <a:t>Covered expenses go toward the deductible and coinsurance</a:t>
            </a:r>
          </a:p>
          <a:p>
            <a:pPr marL="457200" indent="-457200">
              <a:buFont typeface="Arial" panose="020B0604020202020204" pitchFamily="34" charset="0"/>
              <a:buChar char="•"/>
            </a:pPr>
            <a:r>
              <a:rPr lang="en-US" sz="2000" dirty="0"/>
              <a:t>Individuals are responsible for deductible and coinsurance up to the out-of-pocket maximum</a:t>
            </a:r>
            <a:r>
              <a:rPr lang="en-US" dirty="0"/>
              <a:t>  </a:t>
            </a:r>
          </a:p>
          <a:p>
            <a:r>
              <a:rPr lang="en-US" sz="2400" dirty="0"/>
              <a:t>Coverage B: Fixed dollar limited benefit plan to help supplement medical expenses</a:t>
            </a:r>
          </a:p>
          <a:p>
            <a:pPr marL="342900" indent="-342900">
              <a:buFont typeface="Arial" panose="020B0604020202020204" pitchFamily="34" charset="0"/>
              <a:buChar char="•"/>
            </a:pPr>
            <a:r>
              <a:rPr lang="en-US" sz="2000" dirty="0"/>
              <a:t>Doctor Office visits</a:t>
            </a:r>
          </a:p>
          <a:p>
            <a:pPr marL="342900" indent="-342900">
              <a:buFont typeface="Arial" panose="020B0604020202020204" pitchFamily="34" charset="0"/>
              <a:buChar char="•"/>
            </a:pPr>
            <a:r>
              <a:rPr lang="en-US" sz="2000" dirty="0"/>
              <a:t>Preventive Care</a:t>
            </a:r>
          </a:p>
          <a:p>
            <a:pPr marL="342900" indent="-342900">
              <a:buFont typeface="Arial" panose="020B0604020202020204" pitchFamily="34" charset="0"/>
              <a:buChar char="•"/>
            </a:pPr>
            <a:r>
              <a:rPr lang="en-US" sz="2000" dirty="0"/>
              <a:t>Testing</a:t>
            </a:r>
          </a:p>
          <a:p>
            <a:pPr marL="342900" indent="-342900">
              <a:buFont typeface="Arial" panose="020B0604020202020204" pitchFamily="34" charset="0"/>
              <a:buChar char="•"/>
            </a:pPr>
            <a:r>
              <a:rPr lang="en-US" sz="2000" dirty="0"/>
              <a:t>Outpatient surgery</a:t>
            </a:r>
          </a:p>
          <a:p>
            <a:pPr marL="342900" indent="-342900">
              <a:buFont typeface="Arial" panose="020B0604020202020204" pitchFamily="34" charset="0"/>
              <a:buChar char="•"/>
            </a:pPr>
            <a:endParaRPr lang="en-US" sz="2000" dirty="0"/>
          </a:p>
          <a:p>
            <a:r>
              <a:rPr lang="en-US" sz="2400" dirty="0"/>
              <a:t>…</a:t>
            </a:r>
            <a:r>
              <a:rPr lang="en-US" sz="2400" b="1" dirty="0"/>
              <a:t>Combines two insurance coverages into ONE package! </a:t>
            </a:r>
          </a:p>
        </p:txBody>
      </p:sp>
      <p:sp>
        <p:nvSpPr>
          <p:cNvPr id="4" name="Slide Number Placeholder 3">
            <a:extLst>
              <a:ext uri="{FF2B5EF4-FFF2-40B4-BE49-F238E27FC236}">
                <a16:creationId xmlns:a16="http://schemas.microsoft.com/office/drawing/2014/main" id="{89269448-B5D4-0147-9905-0E7E42640D96}"/>
              </a:ext>
            </a:extLst>
          </p:cNvPr>
          <p:cNvSpPr>
            <a:spLocks noGrp="1"/>
          </p:cNvSpPr>
          <p:nvPr>
            <p:ph type="sldNum" sz="quarter" idx="12"/>
          </p:nvPr>
        </p:nvSpPr>
        <p:spPr/>
        <p:txBody>
          <a:bodyPr/>
          <a:lstStyle/>
          <a:p>
            <a:pPr>
              <a:defRPr/>
            </a:pPr>
            <a:fld id="{5BBEB966-8F10-F34C-B3A9-FEF07EA1F24B}" type="slidenum">
              <a:rPr lang="en-US" smtClean="0"/>
              <a:pPr>
                <a:defRPr/>
              </a:pPr>
              <a:t>22</a:t>
            </a:fld>
            <a:endParaRPr lang="en-US" dirty="0"/>
          </a:p>
        </p:txBody>
      </p:sp>
      <p:sp>
        <p:nvSpPr>
          <p:cNvPr id="5" name="TextBox 4">
            <a:extLst>
              <a:ext uri="{FF2B5EF4-FFF2-40B4-BE49-F238E27FC236}">
                <a16:creationId xmlns:a16="http://schemas.microsoft.com/office/drawing/2014/main" id="{9BB409DE-16DC-9747-A629-784F022C2C0A}"/>
              </a:ext>
            </a:extLst>
          </p:cNvPr>
          <p:cNvSpPr txBox="1"/>
          <p:nvPr/>
        </p:nvSpPr>
        <p:spPr>
          <a:xfrm>
            <a:off x="146241" y="6450122"/>
            <a:ext cx="3055698" cy="276999"/>
          </a:xfrm>
          <a:prstGeom prst="rect">
            <a:avLst/>
          </a:prstGeom>
          <a:noFill/>
        </p:spPr>
        <p:txBody>
          <a:bodyPr wrap="square" rtlCol="0">
            <a:spAutoFit/>
          </a:bodyPr>
          <a:lstStyle/>
          <a:p>
            <a:r>
              <a:rPr lang="en-US" sz="1200" dirty="0"/>
              <a:t>For Agent use only.  Not for distribution.</a:t>
            </a:r>
          </a:p>
        </p:txBody>
      </p:sp>
      <p:grpSp>
        <p:nvGrpSpPr>
          <p:cNvPr id="6" name="Group 7">
            <a:extLst>
              <a:ext uri="{FF2B5EF4-FFF2-40B4-BE49-F238E27FC236}">
                <a16:creationId xmlns:a16="http://schemas.microsoft.com/office/drawing/2014/main" id="{F5710289-975B-4D93-9352-658E89BA9F7D}"/>
              </a:ext>
            </a:extLst>
          </p:cNvPr>
          <p:cNvGrpSpPr>
            <a:grpSpLocks/>
          </p:cNvGrpSpPr>
          <p:nvPr/>
        </p:nvGrpSpPr>
        <p:grpSpPr bwMode="auto">
          <a:xfrm>
            <a:off x="3840163" y="6546850"/>
            <a:ext cx="1463675" cy="311150"/>
            <a:chOff x="3840480" y="6547104"/>
            <a:chExt cx="1463040" cy="310896"/>
          </a:xfrm>
        </p:grpSpPr>
        <p:sp>
          <p:nvSpPr>
            <p:cNvPr id="7" name="Rectangle 6">
              <a:extLst>
                <a:ext uri="{FF2B5EF4-FFF2-40B4-BE49-F238E27FC236}">
                  <a16:creationId xmlns:a16="http://schemas.microsoft.com/office/drawing/2014/main" id="{1E9E0702-F7F5-4B93-89C6-0C9404252908}"/>
                </a:ext>
              </a:extLst>
            </p:cNvPr>
            <p:cNvSpPr/>
            <p:nvPr/>
          </p:nvSpPr>
          <p:spPr>
            <a:xfrm>
              <a:off x="3840480" y="6547104"/>
              <a:ext cx="1463040" cy="310896"/>
            </a:xfrm>
            <a:prstGeom prst="rect">
              <a:avLst/>
            </a:prstGeom>
            <a:solidFill>
              <a:srgbClr val="3B6B90">
                <a:alpha val="91000"/>
              </a:srgb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350" dirty="0"/>
            </a:p>
          </p:txBody>
        </p:sp>
        <p:pic>
          <p:nvPicPr>
            <p:cNvPr id="8" name="Picture 9">
              <a:extLst>
                <a:ext uri="{FF2B5EF4-FFF2-40B4-BE49-F238E27FC236}">
                  <a16:creationId xmlns:a16="http://schemas.microsoft.com/office/drawing/2014/main" id="{A7B237C2-4E5B-4878-99C5-13FC91265B6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970189" y="6584778"/>
              <a:ext cx="1203623" cy="2355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423521541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181910-B579-8F48-A2D0-0E11E5B19ED2}"/>
              </a:ext>
            </a:extLst>
          </p:cNvPr>
          <p:cNvSpPr>
            <a:spLocks noGrp="1"/>
          </p:cNvSpPr>
          <p:nvPr>
            <p:ph type="title"/>
          </p:nvPr>
        </p:nvSpPr>
        <p:spPr>
          <a:xfrm>
            <a:off x="317715" y="1"/>
            <a:ext cx="8508570" cy="1314449"/>
          </a:xfrm>
        </p:spPr>
        <p:txBody>
          <a:bodyPr>
            <a:normAutofit/>
          </a:bodyPr>
          <a:lstStyle/>
          <a:p>
            <a:r>
              <a:rPr lang="en-US" sz="3600" b="1" dirty="0"/>
              <a:t>How does the Plan work</a:t>
            </a:r>
          </a:p>
        </p:txBody>
      </p:sp>
      <p:sp>
        <p:nvSpPr>
          <p:cNvPr id="3" name="Content Placeholder 2">
            <a:extLst>
              <a:ext uri="{FF2B5EF4-FFF2-40B4-BE49-F238E27FC236}">
                <a16:creationId xmlns:a16="http://schemas.microsoft.com/office/drawing/2014/main" id="{A4C2AE6B-30AB-DD4B-A15F-6CDCC74768F6}"/>
              </a:ext>
            </a:extLst>
          </p:cNvPr>
          <p:cNvSpPr>
            <a:spLocks noGrp="1"/>
          </p:cNvSpPr>
          <p:nvPr>
            <p:ph idx="1"/>
          </p:nvPr>
        </p:nvSpPr>
        <p:spPr>
          <a:xfrm>
            <a:off x="317715" y="1314450"/>
            <a:ext cx="8508570" cy="5086349"/>
          </a:xfrm>
        </p:spPr>
        <p:txBody>
          <a:bodyPr/>
          <a:lstStyle/>
          <a:p>
            <a:r>
              <a:rPr lang="en-US" sz="2800" dirty="0"/>
              <a:t>Three 364 day policies are issued at time of enrollment </a:t>
            </a:r>
          </a:p>
          <a:p>
            <a:pPr marL="457200" indent="-457200">
              <a:buFont typeface="Arial" panose="020B0604020202020204" pitchFamily="34" charset="0"/>
              <a:buChar char="•"/>
            </a:pPr>
            <a:r>
              <a:rPr lang="en-US" sz="2400" dirty="0"/>
              <a:t>Each new coverage period, new certificates and ID cards are issued</a:t>
            </a:r>
          </a:p>
          <a:p>
            <a:pPr marL="457200" indent="-457200">
              <a:buFont typeface="Arial" panose="020B0604020202020204" pitchFamily="34" charset="0"/>
              <a:buChar char="•"/>
            </a:pPr>
            <a:r>
              <a:rPr lang="en-US" sz="2400" dirty="0"/>
              <a:t>New deductibles, out of pocket maximums and coverage maximums start over</a:t>
            </a:r>
          </a:p>
          <a:p>
            <a:pPr marL="457200" indent="-457200">
              <a:buFont typeface="Arial" panose="020B0604020202020204" pitchFamily="34" charset="0"/>
              <a:buChar char="•"/>
            </a:pPr>
            <a:r>
              <a:rPr lang="en-US" sz="2400" b="1" dirty="0"/>
              <a:t>No new medical qualifying questions </a:t>
            </a:r>
          </a:p>
          <a:p>
            <a:pPr marL="457200" indent="-457200">
              <a:buFont typeface="Arial" panose="020B0604020202020204" pitchFamily="34" charset="0"/>
              <a:buChar char="•"/>
            </a:pPr>
            <a:r>
              <a:rPr lang="en-US" sz="2400" b="1" dirty="0"/>
              <a:t>No new pre-x limitations</a:t>
            </a:r>
          </a:p>
          <a:p>
            <a:pPr marL="457200" indent="-457200">
              <a:buFont typeface="Arial" panose="020B0604020202020204" pitchFamily="34" charset="0"/>
              <a:buChar char="•"/>
            </a:pPr>
            <a:r>
              <a:rPr lang="en-US" sz="2400" b="1" dirty="0"/>
              <a:t>No new waiting periods  </a:t>
            </a:r>
          </a:p>
          <a:p>
            <a:pPr marL="457200" indent="-457200">
              <a:buFont typeface="Arial" panose="020B0604020202020204" pitchFamily="34" charset="0"/>
              <a:buChar char="•"/>
            </a:pPr>
            <a:r>
              <a:rPr lang="en-US" sz="2400" dirty="0"/>
              <a:t>One-time enrollment fee  </a:t>
            </a:r>
          </a:p>
          <a:p>
            <a:pPr marL="457200" indent="-457200">
              <a:buFont typeface="Arial" panose="020B0604020202020204" pitchFamily="34" charset="0"/>
              <a:buChar char="•"/>
            </a:pPr>
            <a:r>
              <a:rPr lang="en-US" sz="2400" dirty="0"/>
              <a:t>Cancel at anytime</a:t>
            </a:r>
          </a:p>
        </p:txBody>
      </p:sp>
      <p:sp>
        <p:nvSpPr>
          <p:cNvPr id="4" name="Slide Number Placeholder 3">
            <a:extLst>
              <a:ext uri="{FF2B5EF4-FFF2-40B4-BE49-F238E27FC236}">
                <a16:creationId xmlns:a16="http://schemas.microsoft.com/office/drawing/2014/main" id="{21C9C2A6-7F4B-ED43-A70D-4654E7ADC85C}"/>
              </a:ext>
            </a:extLst>
          </p:cNvPr>
          <p:cNvSpPr>
            <a:spLocks noGrp="1"/>
          </p:cNvSpPr>
          <p:nvPr>
            <p:ph type="sldNum" sz="quarter" idx="12"/>
          </p:nvPr>
        </p:nvSpPr>
        <p:spPr/>
        <p:txBody>
          <a:bodyPr/>
          <a:lstStyle/>
          <a:p>
            <a:pPr>
              <a:defRPr/>
            </a:pPr>
            <a:fld id="{5BBEB966-8F10-F34C-B3A9-FEF07EA1F24B}" type="slidenum">
              <a:rPr lang="en-US" smtClean="0"/>
              <a:pPr>
                <a:defRPr/>
              </a:pPr>
              <a:t>23</a:t>
            </a:fld>
            <a:endParaRPr lang="en-US" dirty="0"/>
          </a:p>
        </p:txBody>
      </p:sp>
      <p:sp>
        <p:nvSpPr>
          <p:cNvPr id="5" name="TextBox 4">
            <a:extLst>
              <a:ext uri="{FF2B5EF4-FFF2-40B4-BE49-F238E27FC236}">
                <a16:creationId xmlns:a16="http://schemas.microsoft.com/office/drawing/2014/main" id="{E2FFC497-95F7-4F42-8B27-73B1E9E11814}"/>
              </a:ext>
            </a:extLst>
          </p:cNvPr>
          <p:cNvSpPr txBox="1"/>
          <p:nvPr/>
        </p:nvSpPr>
        <p:spPr>
          <a:xfrm>
            <a:off x="146241" y="6450122"/>
            <a:ext cx="3055698" cy="276999"/>
          </a:xfrm>
          <a:prstGeom prst="rect">
            <a:avLst/>
          </a:prstGeom>
          <a:noFill/>
        </p:spPr>
        <p:txBody>
          <a:bodyPr wrap="square" rtlCol="0">
            <a:spAutoFit/>
          </a:bodyPr>
          <a:lstStyle/>
          <a:p>
            <a:r>
              <a:rPr lang="en-US" sz="1200" dirty="0"/>
              <a:t>For Agent use only.  Not for distribution.</a:t>
            </a:r>
          </a:p>
        </p:txBody>
      </p:sp>
      <p:grpSp>
        <p:nvGrpSpPr>
          <p:cNvPr id="6" name="Group 7">
            <a:extLst>
              <a:ext uri="{FF2B5EF4-FFF2-40B4-BE49-F238E27FC236}">
                <a16:creationId xmlns:a16="http://schemas.microsoft.com/office/drawing/2014/main" id="{4D52FAA1-A61E-46D9-ABAB-885A2C7F7B88}"/>
              </a:ext>
            </a:extLst>
          </p:cNvPr>
          <p:cNvGrpSpPr>
            <a:grpSpLocks/>
          </p:cNvGrpSpPr>
          <p:nvPr/>
        </p:nvGrpSpPr>
        <p:grpSpPr bwMode="auto">
          <a:xfrm>
            <a:off x="3840163" y="6546850"/>
            <a:ext cx="1463675" cy="311150"/>
            <a:chOff x="3840480" y="6547104"/>
            <a:chExt cx="1463040" cy="310896"/>
          </a:xfrm>
        </p:grpSpPr>
        <p:sp>
          <p:nvSpPr>
            <p:cNvPr id="7" name="Rectangle 6">
              <a:extLst>
                <a:ext uri="{FF2B5EF4-FFF2-40B4-BE49-F238E27FC236}">
                  <a16:creationId xmlns:a16="http://schemas.microsoft.com/office/drawing/2014/main" id="{6A0CB4AC-1919-4893-9443-8D32A1407CFD}"/>
                </a:ext>
              </a:extLst>
            </p:cNvPr>
            <p:cNvSpPr/>
            <p:nvPr/>
          </p:nvSpPr>
          <p:spPr>
            <a:xfrm>
              <a:off x="3840480" y="6547104"/>
              <a:ext cx="1463040" cy="310896"/>
            </a:xfrm>
            <a:prstGeom prst="rect">
              <a:avLst/>
            </a:prstGeom>
            <a:solidFill>
              <a:srgbClr val="3B6B90">
                <a:alpha val="91000"/>
              </a:srgb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350" dirty="0"/>
            </a:p>
          </p:txBody>
        </p:sp>
        <p:pic>
          <p:nvPicPr>
            <p:cNvPr id="8" name="Picture 9">
              <a:extLst>
                <a:ext uri="{FF2B5EF4-FFF2-40B4-BE49-F238E27FC236}">
                  <a16:creationId xmlns:a16="http://schemas.microsoft.com/office/drawing/2014/main" id="{0C853CE6-E4E9-4631-A1E1-BE9E87CA2A0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970189" y="6584778"/>
              <a:ext cx="1203623" cy="2355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772953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2000" fill="hold"/>
                                        <p:tgtEl>
                                          <p:spTgt spid="3">
                                            <p:txEl>
                                              <p:pRg st="3" end="3"/>
                                            </p:txEl>
                                          </p:spTgt>
                                        </p:tgtEl>
                                        <p:attrNameLst>
                                          <p:attrName>style.color</p:attrName>
                                        </p:attrNameLst>
                                      </p:cBhvr>
                                      <p:to>
                                        <a:schemeClr val="accent2"/>
                                      </p:to>
                                    </p:animClr>
                                  </p:childTnLst>
                                </p:cTn>
                              </p:par>
                            </p:childTnLst>
                          </p:cTn>
                        </p:par>
                      </p:childTnLst>
                    </p:cTn>
                  </p:par>
                  <p:par>
                    <p:cTn id="7" fill="hold">
                      <p:stCondLst>
                        <p:cond delay="indefinite"/>
                      </p:stCondLst>
                      <p:childTnLst>
                        <p:par>
                          <p:cTn id="8" fill="hold">
                            <p:stCondLst>
                              <p:cond delay="0"/>
                            </p:stCondLst>
                            <p:childTnLst>
                              <p:par>
                                <p:cTn id="9" presetID="3" presetClass="emph" presetSubtype="2" fill="hold" nodeType="clickEffect">
                                  <p:stCondLst>
                                    <p:cond delay="0"/>
                                  </p:stCondLst>
                                  <p:childTnLst>
                                    <p:animClr clrSpc="rgb" dir="cw">
                                      <p:cBhvr override="childStyle">
                                        <p:cTn id="10" dur="2000" fill="hold"/>
                                        <p:tgtEl>
                                          <p:spTgt spid="3">
                                            <p:txEl>
                                              <p:pRg st="4" end="4"/>
                                            </p:txEl>
                                          </p:spTgt>
                                        </p:tgtEl>
                                        <p:attrNameLst>
                                          <p:attrName>style.color</p:attrName>
                                        </p:attrNameLst>
                                      </p:cBhvr>
                                      <p:to>
                                        <a:schemeClr val="accent2"/>
                                      </p:to>
                                    </p:animClr>
                                  </p:childTnLst>
                                </p:cTn>
                              </p:par>
                            </p:childTnLst>
                          </p:cTn>
                        </p:par>
                      </p:childTnLst>
                    </p:cTn>
                  </p:par>
                  <p:par>
                    <p:cTn id="11" fill="hold">
                      <p:stCondLst>
                        <p:cond delay="indefinite"/>
                      </p:stCondLst>
                      <p:childTnLst>
                        <p:par>
                          <p:cTn id="12" fill="hold">
                            <p:stCondLst>
                              <p:cond delay="0"/>
                            </p:stCondLst>
                            <p:childTnLst>
                              <p:par>
                                <p:cTn id="13" presetID="3" presetClass="emph" presetSubtype="2" fill="hold" nodeType="clickEffect">
                                  <p:stCondLst>
                                    <p:cond delay="0"/>
                                  </p:stCondLst>
                                  <p:childTnLst>
                                    <p:animClr clrSpc="rgb" dir="cw">
                                      <p:cBhvr override="childStyle">
                                        <p:cTn id="14" dur="2000" fill="hold"/>
                                        <p:tgtEl>
                                          <p:spTgt spid="3">
                                            <p:txEl>
                                              <p:pRg st="5" end="5"/>
                                            </p:txEl>
                                          </p:spTgt>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DDE454B-C4BB-E047-8D0C-04CF735054D2}"/>
              </a:ext>
            </a:extLst>
          </p:cNvPr>
          <p:cNvSpPr>
            <a:spLocks noGrp="1"/>
          </p:cNvSpPr>
          <p:nvPr>
            <p:ph type="sldNum" sz="quarter" idx="12"/>
          </p:nvPr>
        </p:nvSpPr>
        <p:spPr/>
        <p:txBody>
          <a:bodyPr/>
          <a:lstStyle/>
          <a:p>
            <a:pPr>
              <a:defRPr/>
            </a:pPr>
            <a:fld id="{5BBEB966-8F10-F34C-B3A9-FEF07EA1F24B}" type="slidenum">
              <a:rPr lang="en-US" smtClean="0"/>
              <a:pPr>
                <a:defRPr/>
              </a:pPr>
              <a:t>24</a:t>
            </a:fld>
            <a:endParaRPr lang="en-US" dirty="0"/>
          </a:p>
        </p:txBody>
      </p:sp>
      <p:sp>
        <p:nvSpPr>
          <p:cNvPr id="7" name="TextBox 6">
            <a:extLst>
              <a:ext uri="{FF2B5EF4-FFF2-40B4-BE49-F238E27FC236}">
                <a16:creationId xmlns:a16="http://schemas.microsoft.com/office/drawing/2014/main" id="{00962C15-CFBC-0043-B9C8-7FD06558F2FA}"/>
              </a:ext>
            </a:extLst>
          </p:cNvPr>
          <p:cNvSpPr txBox="1"/>
          <p:nvPr/>
        </p:nvSpPr>
        <p:spPr>
          <a:xfrm>
            <a:off x="146241" y="6450122"/>
            <a:ext cx="3055698" cy="276999"/>
          </a:xfrm>
          <a:prstGeom prst="rect">
            <a:avLst/>
          </a:prstGeom>
          <a:noFill/>
        </p:spPr>
        <p:txBody>
          <a:bodyPr wrap="square" rtlCol="0">
            <a:spAutoFit/>
          </a:bodyPr>
          <a:lstStyle/>
          <a:p>
            <a:r>
              <a:rPr lang="en-US" sz="1200" dirty="0"/>
              <a:t>For Agent use only.  Not for distribution.</a:t>
            </a:r>
          </a:p>
        </p:txBody>
      </p:sp>
      <p:pic>
        <p:nvPicPr>
          <p:cNvPr id="10" name="Content Placeholder 9">
            <a:extLst>
              <a:ext uri="{FF2B5EF4-FFF2-40B4-BE49-F238E27FC236}">
                <a16:creationId xmlns:a16="http://schemas.microsoft.com/office/drawing/2014/main" id="{447FEA36-8F4B-6C4E-AC01-629850CE459F}"/>
              </a:ext>
            </a:extLst>
          </p:cNvPr>
          <p:cNvPicPr>
            <a:picLocks noGrp="1" noChangeAspect="1"/>
          </p:cNvPicPr>
          <p:nvPr>
            <p:ph idx="1"/>
          </p:nvPr>
        </p:nvPicPr>
        <p:blipFill>
          <a:blip r:embed="rId2"/>
          <a:stretch>
            <a:fillRect/>
          </a:stretch>
        </p:blipFill>
        <p:spPr>
          <a:xfrm>
            <a:off x="1303020" y="994410"/>
            <a:ext cx="6058736" cy="5266689"/>
          </a:xfrm>
        </p:spPr>
      </p:pic>
      <p:sp>
        <p:nvSpPr>
          <p:cNvPr id="2" name="TextBox 1">
            <a:extLst>
              <a:ext uri="{FF2B5EF4-FFF2-40B4-BE49-F238E27FC236}">
                <a16:creationId xmlns:a16="http://schemas.microsoft.com/office/drawing/2014/main" id="{987F5126-2161-7F4C-A257-ACA03B8FE223}"/>
              </a:ext>
            </a:extLst>
          </p:cNvPr>
          <p:cNvSpPr txBox="1"/>
          <p:nvPr/>
        </p:nvSpPr>
        <p:spPr>
          <a:xfrm>
            <a:off x="240030" y="328276"/>
            <a:ext cx="7520940" cy="584775"/>
          </a:xfrm>
          <a:prstGeom prst="rect">
            <a:avLst/>
          </a:prstGeom>
          <a:noFill/>
        </p:spPr>
        <p:txBody>
          <a:bodyPr wrap="square" rtlCol="0">
            <a:spAutoFit/>
          </a:bodyPr>
          <a:lstStyle/>
          <a:p>
            <a:r>
              <a:rPr lang="en-US" sz="3200" b="1" dirty="0">
                <a:latin typeface="+mj-lt"/>
              </a:rPr>
              <a:t>THE BRIDGE TO MEDICARE PLAN  DETAILS</a:t>
            </a:r>
          </a:p>
        </p:txBody>
      </p:sp>
      <p:grpSp>
        <p:nvGrpSpPr>
          <p:cNvPr id="6" name="Group 7">
            <a:extLst>
              <a:ext uri="{FF2B5EF4-FFF2-40B4-BE49-F238E27FC236}">
                <a16:creationId xmlns:a16="http://schemas.microsoft.com/office/drawing/2014/main" id="{F75257BA-5346-491B-A3F0-70ADEAAFAB12}"/>
              </a:ext>
            </a:extLst>
          </p:cNvPr>
          <p:cNvGrpSpPr>
            <a:grpSpLocks/>
          </p:cNvGrpSpPr>
          <p:nvPr/>
        </p:nvGrpSpPr>
        <p:grpSpPr bwMode="auto">
          <a:xfrm>
            <a:off x="3840163" y="6546850"/>
            <a:ext cx="1463675" cy="311150"/>
            <a:chOff x="3840480" y="6547104"/>
            <a:chExt cx="1463040" cy="310896"/>
          </a:xfrm>
        </p:grpSpPr>
        <p:sp>
          <p:nvSpPr>
            <p:cNvPr id="8" name="Rectangle 7">
              <a:extLst>
                <a:ext uri="{FF2B5EF4-FFF2-40B4-BE49-F238E27FC236}">
                  <a16:creationId xmlns:a16="http://schemas.microsoft.com/office/drawing/2014/main" id="{11799D1C-E859-4656-B3F3-C3FEF76BF390}"/>
                </a:ext>
              </a:extLst>
            </p:cNvPr>
            <p:cNvSpPr/>
            <p:nvPr/>
          </p:nvSpPr>
          <p:spPr>
            <a:xfrm>
              <a:off x="3840480" y="6547104"/>
              <a:ext cx="1463040" cy="310896"/>
            </a:xfrm>
            <a:prstGeom prst="rect">
              <a:avLst/>
            </a:prstGeom>
            <a:solidFill>
              <a:srgbClr val="3B6B90">
                <a:alpha val="91000"/>
              </a:srgb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350" dirty="0"/>
            </a:p>
          </p:txBody>
        </p:sp>
        <p:pic>
          <p:nvPicPr>
            <p:cNvPr id="9" name="Picture 9">
              <a:extLst>
                <a:ext uri="{FF2B5EF4-FFF2-40B4-BE49-F238E27FC236}">
                  <a16:creationId xmlns:a16="http://schemas.microsoft.com/office/drawing/2014/main" id="{3DF2837F-8404-4F25-B2F3-197CB38B09D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970189" y="6584778"/>
              <a:ext cx="1203623" cy="2355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06370498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00B2BB39-BC73-7440-9CEF-C102D7B6911F}"/>
              </a:ext>
            </a:extLst>
          </p:cNvPr>
          <p:cNvPicPr>
            <a:picLocks noGrp="1" noChangeAspect="1"/>
          </p:cNvPicPr>
          <p:nvPr>
            <p:ph idx="1"/>
          </p:nvPr>
        </p:nvPicPr>
        <p:blipFill>
          <a:blip r:embed="rId2"/>
          <a:stretch>
            <a:fillRect/>
          </a:stretch>
        </p:blipFill>
        <p:spPr>
          <a:xfrm>
            <a:off x="1577340" y="975162"/>
            <a:ext cx="5555120" cy="5334198"/>
          </a:xfrm>
        </p:spPr>
      </p:pic>
      <p:sp>
        <p:nvSpPr>
          <p:cNvPr id="4" name="Slide Number Placeholder 3">
            <a:extLst>
              <a:ext uri="{FF2B5EF4-FFF2-40B4-BE49-F238E27FC236}">
                <a16:creationId xmlns:a16="http://schemas.microsoft.com/office/drawing/2014/main" id="{15DF8A98-C9BF-8B44-8A7C-95D8DA439937}"/>
              </a:ext>
            </a:extLst>
          </p:cNvPr>
          <p:cNvSpPr>
            <a:spLocks noGrp="1"/>
          </p:cNvSpPr>
          <p:nvPr>
            <p:ph type="sldNum" sz="quarter" idx="12"/>
          </p:nvPr>
        </p:nvSpPr>
        <p:spPr/>
        <p:txBody>
          <a:bodyPr/>
          <a:lstStyle/>
          <a:p>
            <a:pPr>
              <a:defRPr/>
            </a:pPr>
            <a:fld id="{5BBEB966-8F10-F34C-B3A9-FEF07EA1F24B}" type="slidenum">
              <a:rPr lang="en-US" smtClean="0"/>
              <a:pPr>
                <a:defRPr/>
              </a:pPr>
              <a:t>25</a:t>
            </a:fld>
            <a:endParaRPr lang="en-US" dirty="0"/>
          </a:p>
        </p:txBody>
      </p:sp>
      <p:sp>
        <p:nvSpPr>
          <p:cNvPr id="7" name="TextBox 6">
            <a:extLst>
              <a:ext uri="{FF2B5EF4-FFF2-40B4-BE49-F238E27FC236}">
                <a16:creationId xmlns:a16="http://schemas.microsoft.com/office/drawing/2014/main" id="{21CD911E-9B9C-944C-83F0-57EC4A79A18B}"/>
              </a:ext>
            </a:extLst>
          </p:cNvPr>
          <p:cNvSpPr txBox="1"/>
          <p:nvPr/>
        </p:nvSpPr>
        <p:spPr>
          <a:xfrm>
            <a:off x="146241" y="6450122"/>
            <a:ext cx="3055698" cy="276999"/>
          </a:xfrm>
          <a:prstGeom prst="rect">
            <a:avLst/>
          </a:prstGeom>
          <a:noFill/>
        </p:spPr>
        <p:txBody>
          <a:bodyPr wrap="square" rtlCol="0">
            <a:spAutoFit/>
          </a:bodyPr>
          <a:lstStyle/>
          <a:p>
            <a:r>
              <a:rPr lang="en-US" sz="1200" dirty="0"/>
              <a:t>For Agent use only.  Not for distribution.</a:t>
            </a:r>
          </a:p>
        </p:txBody>
      </p:sp>
      <p:sp>
        <p:nvSpPr>
          <p:cNvPr id="2" name="Rectangle 1">
            <a:extLst>
              <a:ext uri="{FF2B5EF4-FFF2-40B4-BE49-F238E27FC236}">
                <a16:creationId xmlns:a16="http://schemas.microsoft.com/office/drawing/2014/main" id="{29BF06AE-C690-7E46-8F2C-8AB770F782FD}"/>
              </a:ext>
            </a:extLst>
          </p:cNvPr>
          <p:cNvSpPr/>
          <p:nvPr/>
        </p:nvSpPr>
        <p:spPr>
          <a:xfrm>
            <a:off x="228600" y="274320"/>
            <a:ext cx="8355330" cy="584775"/>
          </a:xfrm>
          <a:prstGeom prst="rect">
            <a:avLst/>
          </a:prstGeom>
        </p:spPr>
        <p:txBody>
          <a:bodyPr wrap="square">
            <a:spAutoFit/>
          </a:bodyPr>
          <a:lstStyle/>
          <a:p>
            <a:r>
              <a:rPr lang="en-US" sz="3200" b="1" dirty="0">
                <a:latin typeface="+mj-lt"/>
              </a:rPr>
              <a:t>THE BRIDGE TO MEDICARE PLAN  DETAILS CONT</a:t>
            </a:r>
            <a:r>
              <a:rPr lang="en-US" sz="3200" dirty="0">
                <a:latin typeface="+mj-lt"/>
              </a:rPr>
              <a:t>.</a:t>
            </a:r>
          </a:p>
        </p:txBody>
      </p:sp>
      <p:grpSp>
        <p:nvGrpSpPr>
          <p:cNvPr id="8" name="Group 7">
            <a:extLst>
              <a:ext uri="{FF2B5EF4-FFF2-40B4-BE49-F238E27FC236}">
                <a16:creationId xmlns:a16="http://schemas.microsoft.com/office/drawing/2014/main" id="{6EBC974A-D940-4DA6-9D15-09B0FD3D9D21}"/>
              </a:ext>
            </a:extLst>
          </p:cNvPr>
          <p:cNvGrpSpPr>
            <a:grpSpLocks/>
          </p:cNvGrpSpPr>
          <p:nvPr/>
        </p:nvGrpSpPr>
        <p:grpSpPr bwMode="auto">
          <a:xfrm>
            <a:off x="3840163" y="6546850"/>
            <a:ext cx="1463675" cy="311150"/>
            <a:chOff x="3840480" y="6547104"/>
            <a:chExt cx="1463040" cy="310896"/>
          </a:xfrm>
        </p:grpSpPr>
        <p:sp>
          <p:nvSpPr>
            <p:cNvPr id="9" name="Rectangle 8">
              <a:extLst>
                <a:ext uri="{FF2B5EF4-FFF2-40B4-BE49-F238E27FC236}">
                  <a16:creationId xmlns:a16="http://schemas.microsoft.com/office/drawing/2014/main" id="{2DCB23A0-712B-411B-AE74-37BB0E21AAAE}"/>
                </a:ext>
              </a:extLst>
            </p:cNvPr>
            <p:cNvSpPr/>
            <p:nvPr/>
          </p:nvSpPr>
          <p:spPr>
            <a:xfrm>
              <a:off x="3840480" y="6547104"/>
              <a:ext cx="1463040" cy="310896"/>
            </a:xfrm>
            <a:prstGeom prst="rect">
              <a:avLst/>
            </a:prstGeom>
            <a:solidFill>
              <a:srgbClr val="3B6B90">
                <a:alpha val="91000"/>
              </a:srgb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350" dirty="0"/>
            </a:p>
          </p:txBody>
        </p:sp>
        <p:pic>
          <p:nvPicPr>
            <p:cNvPr id="10" name="Picture 9">
              <a:extLst>
                <a:ext uri="{FF2B5EF4-FFF2-40B4-BE49-F238E27FC236}">
                  <a16:creationId xmlns:a16="http://schemas.microsoft.com/office/drawing/2014/main" id="{3766DC92-5FA7-4CDF-9ECF-E858051522F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970189" y="6584778"/>
              <a:ext cx="1203623" cy="2355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3016758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9ED3F93-8AB1-BA48-829A-A072303627D0}"/>
              </a:ext>
            </a:extLst>
          </p:cNvPr>
          <p:cNvSpPr>
            <a:spLocks noGrp="1"/>
          </p:cNvSpPr>
          <p:nvPr>
            <p:ph type="sldNum" sz="quarter" idx="10"/>
          </p:nvPr>
        </p:nvSpPr>
        <p:spPr/>
        <p:txBody>
          <a:bodyPr/>
          <a:lstStyle/>
          <a:p>
            <a:pPr>
              <a:defRPr/>
            </a:pPr>
            <a:fld id="{5BBEB966-8F10-F34C-B3A9-FEF07EA1F24B}" type="slidenum">
              <a:rPr lang="en-US" smtClean="0"/>
              <a:pPr>
                <a:defRPr/>
              </a:pPr>
              <a:t>26</a:t>
            </a:fld>
            <a:endParaRPr lang="en-US" dirty="0"/>
          </a:p>
        </p:txBody>
      </p:sp>
      <p:sp>
        <p:nvSpPr>
          <p:cNvPr id="5" name="Text Placeholder 4">
            <a:extLst>
              <a:ext uri="{FF2B5EF4-FFF2-40B4-BE49-F238E27FC236}">
                <a16:creationId xmlns:a16="http://schemas.microsoft.com/office/drawing/2014/main" id="{44B52B18-D1D1-A54A-8258-6CFFC44EA014}"/>
              </a:ext>
            </a:extLst>
          </p:cNvPr>
          <p:cNvSpPr>
            <a:spLocks noGrp="1"/>
          </p:cNvSpPr>
          <p:nvPr>
            <p:ph type="body" idx="1"/>
          </p:nvPr>
        </p:nvSpPr>
        <p:spPr>
          <a:xfrm>
            <a:off x="142584" y="190613"/>
            <a:ext cx="4709832" cy="5327030"/>
          </a:xfrm>
        </p:spPr>
        <p:txBody>
          <a:bodyPr/>
          <a:lstStyle/>
          <a:p>
            <a:r>
              <a:rPr lang="en-US" sz="3200" b="1" dirty="0"/>
              <a:t>ADDED ASSOCIATION BENEFITS </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sz="2400" dirty="0"/>
              <a:t>Telemedicine – Doctor on Demand </a:t>
            </a:r>
          </a:p>
          <a:p>
            <a:pPr marL="800100" lvl="1" indent="-342900">
              <a:buFont typeface="Arial" panose="020B0604020202020204" pitchFamily="34" charset="0"/>
              <a:buChar char="•"/>
            </a:pPr>
            <a:r>
              <a:rPr lang="en-US" dirty="0">
                <a:solidFill>
                  <a:schemeClr val="tx1"/>
                </a:solidFill>
              </a:rPr>
              <a:t>$49 fee reimbursed</a:t>
            </a:r>
          </a:p>
          <a:p>
            <a:pPr marL="342900" indent="-342900">
              <a:buFont typeface="Arial" panose="020B0604020202020204" pitchFamily="34" charset="0"/>
              <a:buChar char="•"/>
            </a:pPr>
            <a:r>
              <a:rPr lang="en-US" sz="2400" dirty="0"/>
              <a:t>Discount Prescription drugs</a:t>
            </a:r>
          </a:p>
          <a:p>
            <a:pPr marL="800100" lvl="1" indent="-342900">
              <a:buFont typeface="Arial" panose="020B0604020202020204" pitchFamily="34" charset="0"/>
              <a:buChar char="•"/>
            </a:pPr>
            <a:r>
              <a:rPr lang="en-US" dirty="0">
                <a:solidFill>
                  <a:schemeClr val="tx1"/>
                </a:solidFill>
              </a:rPr>
              <a:t>Up to 70% savings on RX</a:t>
            </a:r>
          </a:p>
          <a:p>
            <a:pPr marL="342900" indent="-342900">
              <a:buFont typeface="Arial" panose="020B0604020202020204" pitchFamily="34" charset="0"/>
              <a:buChar char="•"/>
            </a:pPr>
            <a:r>
              <a:rPr lang="en-US" sz="2400" dirty="0"/>
              <a:t>Discount Vision &amp; Audiology</a:t>
            </a:r>
          </a:p>
        </p:txBody>
      </p:sp>
      <p:sp>
        <p:nvSpPr>
          <p:cNvPr id="6" name="TextBox 5">
            <a:extLst>
              <a:ext uri="{FF2B5EF4-FFF2-40B4-BE49-F238E27FC236}">
                <a16:creationId xmlns:a16="http://schemas.microsoft.com/office/drawing/2014/main" id="{2DD9C0E2-4D94-1F40-A39D-22221E5F421B}"/>
              </a:ext>
            </a:extLst>
          </p:cNvPr>
          <p:cNvSpPr txBox="1"/>
          <p:nvPr/>
        </p:nvSpPr>
        <p:spPr>
          <a:xfrm>
            <a:off x="5516894" y="6546850"/>
            <a:ext cx="3055698" cy="276999"/>
          </a:xfrm>
          <a:prstGeom prst="rect">
            <a:avLst/>
          </a:prstGeom>
          <a:noFill/>
        </p:spPr>
        <p:txBody>
          <a:bodyPr wrap="square" rtlCol="0">
            <a:spAutoFit/>
          </a:bodyPr>
          <a:lstStyle/>
          <a:p>
            <a:r>
              <a:rPr lang="en-US" sz="1200" dirty="0"/>
              <a:t>For Agent use only.  Not for distribution.</a:t>
            </a:r>
          </a:p>
        </p:txBody>
      </p:sp>
      <p:grpSp>
        <p:nvGrpSpPr>
          <p:cNvPr id="7" name="Group 7">
            <a:extLst>
              <a:ext uri="{FF2B5EF4-FFF2-40B4-BE49-F238E27FC236}">
                <a16:creationId xmlns:a16="http://schemas.microsoft.com/office/drawing/2014/main" id="{70B9AFBB-6CD5-4F63-8582-FAC4C3453D45}"/>
              </a:ext>
            </a:extLst>
          </p:cNvPr>
          <p:cNvGrpSpPr>
            <a:grpSpLocks/>
          </p:cNvGrpSpPr>
          <p:nvPr/>
        </p:nvGrpSpPr>
        <p:grpSpPr bwMode="auto">
          <a:xfrm>
            <a:off x="3840163" y="6546850"/>
            <a:ext cx="1463675" cy="311150"/>
            <a:chOff x="3840480" y="6547104"/>
            <a:chExt cx="1463040" cy="310896"/>
          </a:xfrm>
        </p:grpSpPr>
        <p:sp>
          <p:nvSpPr>
            <p:cNvPr id="8" name="Rectangle 7">
              <a:extLst>
                <a:ext uri="{FF2B5EF4-FFF2-40B4-BE49-F238E27FC236}">
                  <a16:creationId xmlns:a16="http://schemas.microsoft.com/office/drawing/2014/main" id="{ED9CA18E-A670-4259-B3FF-73C333F657B4}"/>
                </a:ext>
              </a:extLst>
            </p:cNvPr>
            <p:cNvSpPr/>
            <p:nvPr/>
          </p:nvSpPr>
          <p:spPr>
            <a:xfrm>
              <a:off x="3840480" y="6547104"/>
              <a:ext cx="1463040" cy="310896"/>
            </a:xfrm>
            <a:prstGeom prst="rect">
              <a:avLst/>
            </a:prstGeom>
            <a:solidFill>
              <a:srgbClr val="3B6B90">
                <a:alpha val="91000"/>
              </a:srgb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350" dirty="0"/>
            </a:p>
          </p:txBody>
        </p:sp>
        <p:pic>
          <p:nvPicPr>
            <p:cNvPr id="9" name="Picture 9">
              <a:extLst>
                <a:ext uri="{FF2B5EF4-FFF2-40B4-BE49-F238E27FC236}">
                  <a16:creationId xmlns:a16="http://schemas.microsoft.com/office/drawing/2014/main" id="{3C5EC72C-1352-44AF-964B-837C399E3CB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970189" y="6584778"/>
              <a:ext cx="1203623" cy="2355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17682215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092A3D-4D18-0E41-87CE-535B3F937028}"/>
              </a:ext>
            </a:extLst>
          </p:cNvPr>
          <p:cNvSpPr>
            <a:spLocks noGrp="1"/>
          </p:cNvSpPr>
          <p:nvPr>
            <p:ph type="title"/>
          </p:nvPr>
        </p:nvSpPr>
        <p:spPr>
          <a:xfrm>
            <a:off x="317285" y="205740"/>
            <a:ext cx="8508570" cy="640080"/>
          </a:xfrm>
        </p:spPr>
        <p:txBody>
          <a:bodyPr>
            <a:normAutofit fontScale="90000"/>
          </a:bodyPr>
          <a:lstStyle/>
          <a:p>
            <a:r>
              <a:rPr lang="en-US" b="1" dirty="0"/>
              <a:t>Rate </a:t>
            </a:r>
            <a:r>
              <a:rPr lang="en-US" sz="4000" b="1" dirty="0"/>
              <a:t>comparison</a:t>
            </a:r>
          </a:p>
        </p:txBody>
      </p:sp>
      <p:sp>
        <p:nvSpPr>
          <p:cNvPr id="4" name="Slide Number Placeholder 3">
            <a:extLst>
              <a:ext uri="{FF2B5EF4-FFF2-40B4-BE49-F238E27FC236}">
                <a16:creationId xmlns:a16="http://schemas.microsoft.com/office/drawing/2014/main" id="{DD7A018C-9F4E-344F-BCF4-47EE5544DF13}"/>
              </a:ext>
            </a:extLst>
          </p:cNvPr>
          <p:cNvSpPr>
            <a:spLocks noGrp="1"/>
          </p:cNvSpPr>
          <p:nvPr>
            <p:ph type="sldNum" sz="quarter" idx="12"/>
          </p:nvPr>
        </p:nvSpPr>
        <p:spPr/>
        <p:txBody>
          <a:bodyPr/>
          <a:lstStyle/>
          <a:p>
            <a:pPr>
              <a:defRPr/>
            </a:pPr>
            <a:fld id="{5BBEB966-8F10-F34C-B3A9-FEF07EA1F24B}" type="slidenum">
              <a:rPr lang="en-US" smtClean="0"/>
              <a:pPr>
                <a:defRPr/>
              </a:pPr>
              <a:t>27</a:t>
            </a:fld>
            <a:endParaRPr lang="en-US" dirty="0"/>
          </a:p>
        </p:txBody>
      </p:sp>
      <p:graphicFrame>
        <p:nvGraphicFramePr>
          <p:cNvPr id="7" name="Content Placeholder 6">
            <a:extLst>
              <a:ext uri="{FF2B5EF4-FFF2-40B4-BE49-F238E27FC236}">
                <a16:creationId xmlns:a16="http://schemas.microsoft.com/office/drawing/2014/main" id="{1CA769CC-32FF-F449-989F-EEFB6AA61AFF}"/>
              </a:ext>
            </a:extLst>
          </p:cNvPr>
          <p:cNvGraphicFramePr>
            <a:graphicFrameLocks noGrp="1"/>
          </p:cNvGraphicFramePr>
          <p:nvPr>
            <p:ph idx="1"/>
            <p:extLst>
              <p:ext uri="{D42A27DB-BD31-4B8C-83A1-F6EECF244321}">
                <p14:modId xmlns:p14="http://schemas.microsoft.com/office/powerpoint/2010/main" val="2823631375"/>
              </p:ext>
            </p:extLst>
          </p:nvPr>
        </p:nvGraphicFramePr>
        <p:xfrm>
          <a:off x="275755" y="1261141"/>
          <a:ext cx="8509000" cy="5029200"/>
        </p:xfrm>
        <a:graphic>
          <a:graphicData uri="http://schemas.openxmlformats.org/drawingml/2006/table">
            <a:tbl>
              <a:tblPr firstRow="1" bandRow="1">
                <a:tableStyleId>{5C22544A-7EE6-4342-B048-85BDC9FD1C3A}</a:tableStyleId>
              </a:tblPr>
              <a:tblGrid>
                <a:gridCol w="1664127">
                  <a:extLst>
                    <a:ext uri="{9D8B030D-6E8A-4147-A177-3AD203B41FA5}">
                      <a16:colId xmlns:a16="http://schemas.microsoft.com/office/drawing/2014/main" val="3520913284"/>
                    </a:ext>
                  </a:extLst>
                </a:gridCol>
                <a:gridCol w="2163880">
                  <a:extLst>
                    <a:ext uri="{9D8B030D-6E8A-4147-A177-3AD203B41FA5}">
                      <a16:colId xmlns:a16="http://schemas.microsoft.com/office/drawing/2014/main" val="1346998244"/>
                    </a:ext>
                  </a:extLst>
                </a:gridCol>
                <a:gridCol w="2774050">
                  <a:extLst>
                    <a:ext uri="{9D8B030D-6E8A-4147-A177-3AD203B41FA5}">
                      <a16:colId xmlns:a16="http://schemas.microsoft.com/office/drawing/2014/main" val="1091978209"/>
                    </a:ext>
                  </a:extLst>
                </a:gridCol>
                <a:gridCol w="1906943">
                  <a:extLst>
                    <a:ext uri="{9D8B030D-6E8A-4147-A177-3AD203B41FA5}">
                      <a16:colId xmlns:a16="http://schemas.microsoft.com/office/drawing/2014/main" val="3416723552"/>
                    </a:ext>
                  </a:extLst>
                </a:gridCol>
              </a:tblGrid>
              <a:tr h="560373">
                <a:tc>
                  <a:txBody>
                    <a:bodyPr/>
                    <a:lstStyle/>
                    <a:p>
                      <a:r>
                        <a:rPr lang="en-US" dirty="0"/>
                        <a:t>State</a:t>
                      </a:r>
                    </a:p>
                  </a:txBody>
                  <a:tcPr/>
                </a:tc>
                <a:tc>
                  <a:txBody>
                    <a:bodyPr/>
                    <a:lstStyle/>
                    <a:p>
                      <a:r>
                        <a:rPr lang="en-US" dirty="0"/>
                        <a:t>Demographic</a:t>
                      </a:r>
                    </a:p>
                  </a:txBody>
                  <a:tcPr/>
                </a:tc>
                <a:tc>
                  <a:txBody>
                    <a:bodyPr/>
                    <a:lstStyle/>
                    <a:p>
                      <a:r>
                        <a:rPr lang="en-US" dirty="0"/>
                        <a:t>Carrier Plan</a:t>
                      </a:r>
                    </a:p>
                  </a:txBody>
                  <a:tcPr/>
                </a:tc>
                <a:tc>
                  <a:txBody>
                    <a:bodyPr/>
                    <a:lstStyle/>
                    <a:p>
                      <a:r>
                        <a:rPr lang="en-US" dirty="0"/>
                        <a:t>Monthly Premium </a:t>
                      </a:r>
                    </a:p>
                  </a:txBody>
                  <a:tcPr/>
                </a:tc>
                <a:extLst>
                  <a:ext uri="{0D108BD9-81ED-4DB2-BD59-A6C34878D82A}">
                    <a16:rowId xmlns:a16="http://schemas.microsoft.com/office/drawing/2014/main" val="2811328851"/>
                  </a:ext>
                </a:extLst>
              </a:tr>
              <a:tr h="320213">
                <a:tc>
                  <a:txBody>
                    <a:bodyPr/>
                    <a:lstStyle/>
                    <a:p>
                      <a:r>
                        <a:rPr lang="en-US" dirty="0"/>
                        <a:t>Cincinnati, OH</a:t>
                      </a:r>
                    </a:p>
                  </a:txBody>
                  <a:tcPr/>
                </a:tc>
                <a:tc>
                  <a:txBody>
                    <a:bodyPr/>
                    <a:lstStyle/>
                    <a:p>
                      <a:r>
                        <a:rPr lang="en-US" dirty="0"/>
                        <a:t>Male, age 63</a:t>
                      </a:r>
                    </a:p>
                  </a:txBody>
                  <a:tcPr/>
                </a:tc>
                <a:tc>
                  <a:txBody>
                    <a:bodyPr/>
                    <a:lstStyle/>
                    <a:p>
                      <a:r>
                        <a:rPr lang="en-US" dirty="0"/>
                        <a:t>BCBS $5K Bronze HMO</a:t>
                      </a:r>
                    </a:p>
                  </a:txBody>
                  <a:tcPr/>
                </a:tc>
                <a:tc>
                  <a:txBody>
                    <a:bodyPr/>
                    <a:lstStyle/>
                    <a:p>
                      <a:r>
                        <a:rPr lang="en-US" dirty="0"/>
                        <a:t>$820.00</a:t>
                      </a:r>
                    </a:p>
                  </a:txBody>
                  <a:tcPr/>
                </a:tc>
                <a:extLst>
                  <a:ext uri="{0D108BD9-81ED-4DB2-BD59-A6C34878D82A}">
                    <a16:rowId xmlns:a16="http://schemas.microsoft.com/office/drawing/2014/main" val="1476959034"/>
                  </a:ext>
                </a:extLst>
              </a:tr>
              <a:tr h="320213">
                <a:tc>
                  <a:txBody>
                    <a:bodyPr/>
                    <a:lstStyle/>
                    <a:p>
                      <a:r>
                        <a:rPr lang="en-US" dirty="0"/>
                        <a:t>45255</a:t>
                      </a:r>
                    </a:p>
                  </a:txBody>
                  <a:tcPr/>
                </a:tc>
                <a:tc>
                  <a:txBody>
                    <a:bodyPr/>
                    <a:lstStyle/>
                    <a:p>
                      <a:endParaRPr lang="en-US" dirty="0"/>
                    </a:p>
                  </a:txBody>
                  <a:tcPr/>
                </a:tc>
                <a:tc>
                  <a:txBody>
                    <a:bodyPr/>
                    <a:lstStyle/>
                    <a:p>
                      <a:r>
                        <a:rPr lang="en-US" dirty="0"/>
                        <a:t>BCBS $5K Silver HMO</a:t>
                      </a:r>
                    </a:p>
                  </a:txBody>
                  <a:tcPr/>
                </a:tc>
                <a:tc>
                  <a:txBody>
                    <a:bodyPr/>
                    <a:lstStyle/>
                    <a:p>
                      <a:r>
                        <a:rPr lang="en-US" dirty="0"/>
                        <a:t>$1,067.23</a:t>
                      </a:r>
                    </a:p>
                  </a:txBody>
                  <a:tcPr/>
                </a:tc>
                <a:extLst>
                  <a:ext uri="{0D108BD9-81ED-4DB2-BD59-A6C34878D82A}">
                    <a16:rowId xmlns:a16="http://schemas.microsoft.com/office/drawing/2014/main" val="2243854118"/>
                  </a:ext>
                </a:extLst>
              </a:tr>
              <a:tr h="320213">
                <a:tc>
                  <a:txBody>
                    <a:bodyPr/>
                    <a:lstStyle/>
                    <a:p>
                      <a:endParaRPr lang="en-US" dirty="0"/>
                    </a:p>
                  </a:txBody>
                  <a:tcPr/>
                </a:tc>
                <a:tc>
                  <a:txBody>
                    <a:bodyPr/>
                    <a:lstStyle/>
                    <a:p>
                      <a:endParaRPr lang="en-US" dirty="0"/>
                    </a:p>
                  </a:txBody>
                  <a:tcPr/>
                </a:tc>
                <a:tc>
                  <a:txBody>
                    <a:bodyPr/>
                    <a:lstStyle/>
                    <a:p>
                      <a:r>
                        <a:rPr lang="en-US" dirty="0"/>
                        <a:t>MMO $5,200 HMO/HSA</a:t>
                      </a:r>
                    </a:p>
                  </a:txBody>
                  <a:tcPr/>
                </a:tc>
                <a:tc>
                  <a:txBody>
                    <a:bodyPr/>
                    <a:lstStyle/>
                    <a:p>
                      <a:r>
                        <a:rPr lang="en-US" dirty="0"/>
                        <a:t>$833.83</a:t>
                      </a:r>
                    </a:p>
                  </a:txBody>
                  <a:tcPr/>
                </a:tc>
                <a:extLst>
                  <a:ext uri="{0D108BD9-81ED-4DB2-BD59-A6C34878D82A}">
                    <a16:rowId xmlns:a16="http://schemas.microsoft.com/office/drawing/2014/main" val="929012506"/>
                  </a:ext>
                </a:extLst>
              </a:tr>
              <a:tr h="320213">
                <a:tc>
                  <a:txBody>
                    <a:bodyPr/>
                    <a:lstStyle/>
                    <a:p>
                      <a:endParaRPr lang="en-US" dirty="0">
                        <a:highlight>
                          <a:srgbClr val="FFFF00"/>
                        </a:highlight>
                      </a:endParaRPr>
                    </a:p>
                  </a:txBody>
                  <a:tcPr>
                    <a:solidFill>
                      <a:srgbClr val="FFFF00"/>
                    </a:solidFill>
                  </a:tcPr>
                </a:tc>
                <a:tc>
                  <a:txBody>
                    <a:bodyPr/>
                    <a:lstStyle/>
                    <a:p>
                      <a:endParaRPr lang="en-US" dirty="0">
                        <a:highlight>
                          <a:srgbClr val="FFFF00"/>
                        </a:highlight>
                      </a:endParaRPr>
                    </a:p>
                  </a:txBody>
                  <a:tcPr>
                    <a:solidFill>
                      <a:srgbClr val="FFFF00"/>
                    </a:solidFill>
                  </a:tcPr>
                </a:tc>
                <a:tc>
                  <a:txBody>
                    <a:bodyPr/>
                    <a:lstStyle/>
                    <a:p>
                      <a:r>
                        <a:rPr lang="en-US" dirty="0">
                          <a:highlight>
                            <a:srgbClr val="FFFF00"/>
                          </a:highlight>
                        </a:rPr>
                        <a:t>PIVOT BTM $5K PLAN 3</a:t>
                      </a:r>
                    </a:p>
                  </a:txBody>
                  <a:tcPr>
                    <a:solidFill>
                      <a:srgbClr val="FFFF00"/>
                    </a:solidFill>
                  </a:tcPr>
                </a:tc>
                <a:tc>
                  <a:txBody>
                    <a:bodyPr/>
                    <a:lstStyle/>
                    <a:p>
                      <a:r>
                        <a:rPr lang="en-US" b="1" dirty="0">
                          <a:highlight>
                            <a:srgbClr val="FFFF00"/>
                          </a:highlight>
                        </a:rPr>
                        <a:t>$580.52</a:t>
                      </a:r>
                    </a:p>
                  </a:txBody>
                  <a:tcPr>
                    <a:solidFill>
                      <a:srgbClr val="FFFF00"/>
                    </a:solidFill>
                  </a:tcPr>
                </a:tc>
                <a:extLst>
                  <a:ext uri="{0D108BD9-81ED-4DB2-BD59-A6C34878D82A}">
                    <a16:rowId xmlns:a16="http://schemas.microsoft.com/office/drawing/2014/main" val="787015751"/>
                  </a:ext>
                </a:extLst>
              </a:tr>
              <a:tr h="320213">
                <a:tc>
                  <a:txBody>
                    <a:bodyPr/>
                    <a:lstStyle/>
                    <a:p>
                      <a:r>
                        <a:rPr lang="en-US" dirty="0"/>
                        <a:t>Tampa, FL</a:t>
                      </a:r>
                    </a:p>
                  </a:txBody>
                  <a:tcPr/>
                </a:tc>
                <a:tc>
                  <a:txBody>
                    <a:bodyPr/>
                    <a:lstStyle/>
                    <a:p>
                      <a:r>
                        <a:rPr lang="en-US" dirty="0"/>
                        <a:t>Female, age 63</a:t>
                      </a:r>
                    </a:p>
                  </a:txBody>
                  <a:tcPr/>
                </a:tc>
                <a:tc>
                  <a:txBody>
                    <a:bodyPr/>
                    <a:lstStyle/>
                    <a:p>
                      <a:r>
                        <a:rPr lang="en-US" dirty="0"/>
                        <a:t>Molina $6,400</a:t>
                      </a:r>
                    </a:p>
                  </a:txBody>
                  <a:tcPr/>
                </a:tc>
                <a:tc>
                  <a:txBody>
                    <a:bodyPr/>
                    <a:lstStyle/>
                    <a:p>
                      <a:r>
                        <a:rPr lang="en-US" dirty="0"/>
                        <a:t>$906.98</a:t>
                      </a:r>
                    </a:p>
                  </a:txBody>
                  <a:tcPr/>
                </a:tc>
                <a:extLst>
                  <a:ext uri="{0D108BD9-81ED-4DB2-BD59-A6C34878D82A}">
                    <a16:rowId xmlns:a16="http://schemas.microsoft.com/office/drawing/2014/main" val="1884372536"/>
                  </a:ext>
                </a:extLst>
              </a:tr>
              <a:tr h="320213">
                <a:tc>
                  <a:txBody>
                    <a:bodyPr/>
                    <a:lstStyle/>
                    <a:p>
                      <a:r>
                        <a:rPr lang="en-US" dirty="0"/>
                        <a:t>33601</a:t>
                      </a:r>
                    </a:p>
                  </a:txBody>
                  <a:tcPr/>
                </a:tc>
                <a:tc>
                  <a:txBody>
                    <a:bodyPr/>
                    <a:lstStyle/>
                    <a:p>
                      <a:endParaRPr lang="en-US" dirty="0"/>
                    </a:p>
                  </a:txBody>
                  <a:tcPr/>
                </a:tc>
                <a:tc>
                  <a:txBody>
                    <a:bodyPr/>
                    <a:lstStyle/>
                    <a:p>
                      <a:r>
                        <a:rPr lang="en-US" dirty="0"/>
                        <a:t>Ambetter $7,350</a:t>
                      </a:r>
                    </a:p>
                  </a:txBody>
                  <a:tcPr/>
                </a:tc>
                <a:tc>
                  <a:txBody>
                    <a:bodyPr/>
                    <a:lstStyle/>
                    <a:p>
                      <a:r>
                        <a:rPr lang="en-US" dirty="0"/>
                        <a:t>$1,097.00</a:t>
                      </a:r>
                    </a:p>
                  </a:txBody>
                  <a:tcPr/>
                </a:tc>
                <a:extLst>
                  <a:ext uri="{0D108BD9-81ED-4DB2-BD59-A6C34878D82A}">
                    <a16:rowId xmlns:a16="http://schemas.microsoft.com/office/drawing/2014/main" val="3733161248"/>
                  </a:ext>
                </a:extLst>
              </a:tr>
              <a:tr h="320213">
                <a:tc>
                  <a:txBody>
                    <a:bodyPr/>
                    <a:lstStyle/>
                    <a:p>
                      <a:endParaRPr lang="en-US" dirty="0"/>
                    </a:p>
                  </a:txBody>
                  <a:tcPr>
                    <a:solidFill>
                      <a:srgbClr val="FFFF00"/>
                    </a:solidFill>
                  </a:tcPr>
                </a:tc>
                <a:tc>
                  <a:txBody>
                    <a:bodyPr/>
                    <a:lstStyle/>
                    <a:p>
                      <a:endParaRPr lang="en-US" dirty="0"/>
                    </a:p>
                  </a:txBody>
                  <a:tcPr>
                    <a:solidFill>
                      <a:srgbClr val="FFFF00"/>
                    </a:solidFill>
                  </a:tcPr>
                </a:tc>
                <a:tc>
                  <a:txBody>
                    <a:bodyPr/>
                    <a:lstStyle/>
                    <a:p>
                      <a:r>
                        <a:rPr lang="en-US" dirty="0"/>
                        <a:t>PIVOT BTM $5K PLAN 3</a:t>
                      </a:r>
                    </a:p>
                  </a:txBody>
                  <a:tcPr>
                    <a:solidFill>
                      <a:srgbClr val="FFFF00"/>
                    </a:solidFill>
                  </a:tcPr>
                </a:tc>
                <a:tc>
                  <a:txBody>
                    <a:bodyPr/>
                    <a:lstStyle/>
                    <a:p>
                      <a:r>
                        <a:rPr lang="en-US" b="1" dirty="0"/>
                        <a:t>$684.00</a:t>
                      </a:r>
                    </a:p>
                  </a:txBody>
                  <a:tcPr>
                    <a:solidFill>
                      <a:srgbClr val="FFFF00"/>
                    </a:solidFill>
                  </a:tcPr>
                </a:tc>
                <a:extLst>
                  <a:ext uri="{0D108BD9-81ED-4DB2-BD59-A6C34878D82A}">
                    <a16:rowId xmlns:a16="http://schemas.microsoft.com/office/drawing/2014/main" val="1726439520"/>
                  </a:ext>
                </a:extLst>
              </a:tr>
              <a:tr h="320213">
                <a:tc>
                  <a:txBody>
                    <a:bodyPr/>
                    <a:lstStyle/>
                    <a:p>
                      <a:r>
                        <a:rPr lang="en-US" dirty="0"/>
                        <a:t>Harrisburg, PA</a:t>
                      </a:r>
                    </a:p>
                  </a:txBody>
                  <a:tcPr/>
                </a:tc>
                <a:tc>
                  <a:txBody>
                    <a:bodyPr/>
                    <a:lstStyle/>
                    <a:p>
                      <a:r>
                        <a:rPr lang="en-US" dirty="0"/>
                        <a:t>Husband &amp; Wife</a:t>
                      </a:r>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342156962"/>
                  </a:ext>
                </a:extLst>
              </a:tr>
              <a:tr h="320213">
                <a:tc>
                  <a:txBody>
                    <a:bodyPr/>
                    <a:lstStyle/>
                    <a:p>
                      <a:r>
                        <a:rPr lang="en-US" dirty="0"/>
                        <a:t>17101</a:t>
                      </a:r>
                    </a:p>
                  </a:txBody>
                  <a:tcPr/>
                </a:tc>
                <a:tc>
                  <a:txBody>
                    <a:bodyPr/>
                    <a:lstStyle/>
                    <a:p>
                      <a:r>
                        <a:rPr lang="en-US" dirty="0"/>
                        <a:t>Age 62, Age 62 </a:t>
                      </a:r>
                    </a:p>
                  </a:txBody>
                  <a:tcPr/>
                </a:tc>
                <a:tc>
                  <a:txBody>
                    <a:bodyPr/>
                    <a:lstStyle/>
                    <a:p>
                      <a:r>
                        <a:rPr lang="en-US" dirty="0"/>
                        <a:t>Highmark $7,900</a:t>
                      </a:r>
                    </a:p>
                  </a:txBody>
                  <a:tcPr/>
                </a:tc>
                <a:tc>
                  <a:txBody>
                    <a:bodyPr/>
                    <a:lstStyle/>
                    <a:p>
                      <a:r>
                        <a:rPr lang="en-US" dirty="0"/>
                        <a:t>$1,919.04</a:t>
                      </a:r>
                    </a:p>
                  </a:txBody>
                  <a:tcPr/>
                </a:tc>
                <a:extLst>
                  <a:ext uri="{0D108BD9-81ED-4DB2-BD59-A6C34878D82A}">
                    <a16:rowId xmlns:a16="http://schemas.microsoft.com/office/drawing/2014/main" val="2159089720"/>
                  </a:ext>
                </a:extLst>
              </a:tr>
              <a:tr h="320213">
                <a:tc>
                  <a:txBody>
                    <a:bodyPr/>
                    <a:lstStyle/>
                    <a:p>
                      <a:endParaRPr lang="en-US" dirty="0"/>
                    </a:p>
                  </a:txBody>
                  <a:tcPr>
                    <a:solidFill>
                      <a:srgbClr val="FFFF00"/>
                    </a:solidFill>
                  </a:tcPr>
                </a:tc>
                <a:tc>
                  <a:txBody>
                    <a:bodyPr/>
                    <a:lstStyle/>
                    <a:p>
                      <a:endParaRPr lang="en-US" dirty="0"/>
                    </a:p>
                  </a:txBody>
                  <a:tcPr>
                    <a:solidFill>
                      <a:srgbClr val="FFFF00"/>
                    </a:solidFill>
                  </a:tcPr>
                </a:tc>
                <a:tc>
                  <a:txBody>
                    <a:bodyPr/>
                    <a:lstStyle/>
                    <a:p>
                      <a:r>
                        <a:rPr lang="en-US" dirty="0"/>
                        <a:t>PIVOT BTM $5K PLAN 3</a:t>
                      </a:r>
                    </a:p>
                  </a:txBody>
                  <a:tcPr>
                    <a:solidFill>
                      <a:srgbClr val="FFFF00"/>
                    </a:solidFill>
                  </a:tcPr>
                </a:tc>
                <a:tc>
                  <a:txBody>
                    <a:bodyPr/>
                    <a:lstStyle/>
                    <a:p>
                      <a:r>
                        <a:rPr lang="en-US" dirty="0"/>
                        <a:t>$1,244.89</a:t>
                      </a:r>
                    </a:p>
                  </a:txBody>
                  <a:tcPr>
                    <a:solidFill>
                      <a:srgbClr val="FFFF00"/>
                    </a:solidFill>
                  </a:tcPr>
                </a:tc>
                <a:extLst>
                  <a:ext uri="{0D108BD9-81ED-4DB2-BD59-A6C34878D82A}">
                    <a16:rowId xmlns:a16="http://schemas.microsoft.com/office/drawing/2014/main" val="1738620242"/>
                  </a:ext>
                </a:extLst>
              </a:tr>
              <a:tr h="320213">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3924886439"/>
                  </a:ext>
                </a:extLst>
              </a:tr>
              <a:tr h="320213">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3746848650"/>
                  </a:ext>
                </a:extLst>
              </a:tr>
            </a:tbl>
          </a:graphicData>
        </a:graphic>
      </p:graphicFrame>
      <p:sp>
        <p:nvSpPr>
          <p:cNvPr id="5" name="TextBox 4">
            <a:extLst>
              <a:ext uri="{FF2B5EF4-FFF2-40B4-BE49-F238E27FC236}">
                <a16:creationId xmlns:a16="http://schemas.microsoft.com/office/drawing/2014/main" id="{CD9196EC-6F02-C54E-A5FC-075C38530FFD}"/>
              </a:ext>
            </a:extLst>
          </p:cNvPr>
          <p:cNvSpPr txBox="1"/>
          <p:nvPr/>
        </p:nvSpPr>
        <p:spPr>
          <a:xfrm>
            <a:off x="603441" y="6487155"/>
            <a:ext cx="3055698" cy="276999"/>
          </a:xfrm>
          <a:prstGeom prst="rect">
            <a:avLst/>
          </a:prstGeom>
          <a:noFill/>
        </p:spPr>
        <p:txBody>
          <a:bodyPr wrap="square" rtlCol="0">
            <a:spAutoFit/>
          </a:bodyPr>
          <a:lstStyle/>
          <a:p>
            <a:r>
              <a:rPr lang="en-US" sz="1200" dirty="0"/>
              <a:t>For Agent use only.  Not for distribution.</a:t>
            </a:r>
          </a:p>
        </p:txBody>
      </p:sp>
      <p:grpSp>
        <p:nvGrpSpPr>
          <p:cNvPr id="6" name="Group 7">
            <a:extLst>
              <a:ext uri="{FF2B5EF4-FFF2-40B4-BE49-F238E27FC236}">
                <a16:creationId xmlns:a16="http://schemas.microsoft.com/office/drawing/2014/main" id="{C87EC424-213B-4CF9-A4CA-8B267D84A3EB}"/>
              </a:ext>
            </a:extLst>
          </p:cNvPr>
          <p:cNvGrpSpPr>
            <a:grpSpLocks/>
          </p:cNvGrpSpPr>
          <p:nvPr/>
        </p:nvGrpSpPr>
        <p:grpSpPr bwMode="auto">
          <a:xfrm>
            <a:off x="3840163" y="6546850"/>
            <a:ext cx="1463675" cy="311150"/>
            <a:chOff x="3840480" y="6547104"/>
            <a:chExt cx="1463040" cy="310896"/>
          </a:xfrm>
        </p:grpSpPr>
        <p:sp>
          <p:nvSpPr>
            <p:cNvPr id="8" name="Rectangle 7">
              <a:extLst>
                <a:ext uri="{FF2B5EF4-FFF2-40B4-BE49-F238E27FC236}">
                  <a16:creationId xmlns:a16="http://schemas.microsoft.com/office/drawing/2014/main" id="{BF1D0331-551E-46EF-93B5-BCCD36F206F2}"/>
                </a:ext>
              </a:extLst>
            </p:cNvPr>
            <p:cNvSpPr/>
            <p:nvPr/>
          </p:nvSpPr>
          <p:spPr>
            <a:xfrm>
              <a:off x="3840480" y="6547104"/>
              <a:ext cx="1463040" cy="310896"/>
            </a:xfrm>
            <a:prstGeom prst="rect">
              <a:avLst/>
            </a:prstGeom>
            <a:solidFill>
              <a:srgbClr val="3B6B90">
                <a:alpha val="91000"/>
              </a:srgb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350" dirty="0"/>
            </a:p>
          </p:txBody>
        </p:sp>
        <p:pic>
          <p:nvPicPr>
            <p:cNvPr id="9" name="Picture 9">
              <a:extLst>
                <a:ext uri="{FF2B5EF4-FFF2-40B4-BE49-F238E27FC236}">
                  <a16:creationId xmlns:a16="http://schemas.microsoft.com/office/drawing/2014/main" id="{DFD9672B-AD8E-4C54-9F5A-CF2FA0E45F7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970189" y="6584778"/>
              <a:ext cx="1203623" cy="2355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96806065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6DE48D-EE47-994E-BB8B-BF5A142E3119}"/>
              </a:ext>
            </a:extLst>
          </p:cNvPr>
          <p:cNvSpPr>
            <a:spLocks noGrp="1"/>
          </p:cNvSpPr>
          <p:nvPr>
            <p:ph type="title"/>
          </p:nvPr>
        </p:nvSpPr>
        <p:spPr>
          <a:xfrm>
            <a:off x="317715" y="220160"/>
            <a:ext cx="8508570" cy="761148"/>
          </a:xfrm>
        </p:spPr>
        <p:txBody>
          <a:bodyPr>
            <a:normAutofit/>
          </a:bodyPr>
          <a:lstStyle/>
          <a:p>
            <a:r>
              <a:rPr lang="en-US" sz="3600" b="1" dirty="0"/>
              <a:t>No Network restrictions</a:t>
            </a:r>
          </a:p>
        </p:txBody>
      </p:sp>
      <p:sp>
        <p:nvSpPr>
          <p:cNvPr id="3" name="Content Placeholder 2">
            <a:extLst>
              <a:ext uri="{FF2B5EF4-FFF2-40B4-BE49-F238E27FC236}">
                <a16:creationId xmlns:a16="http://schemas.microsoft.com/office/drawing/2014/main" id="{E3FF2815-16C4-4345-9987-80DC8B04F43E}"/>
              </a:ext>
            </a:extLst>
          </p:cNvPr>
          <p:cNvSpPr>
            <a:spLocks noGrp="1"/>
          </p:cNvSpPr>
          <p:nvPr>
            <p:ph idx="1"/>
          </p:nvPr>
        </p:nvSpPr>
        <p:spPr>
          <a:xfrm>
            <a:off x="317715" y="1141412"/>
            <a:ext cx="8508570" cy="4575175"/>
          </a:xfrm>
        </p:spPr>
        <p:txBody>
          <a:bodyPr/>
          <a:lstStyle/>
          <a:p>
            <a:pPr marL="342900" indent="-342900">
              <a:buFont typeface="Arial" panose="020B0604020202020204" pitchFamily="34" charset="0"/>
              <a:buChar char="•"/>
            </a:pPr>
            <a:r>
              <a:rPr lang="en-US" sz="2400" b="1" dirty="0"/>
              <a:t>No Network Restrictions </a:t>
            </a:r>
            <a:r>
              <a:rPr lang="mr-IN" sz="2400" b="1" dirty="0"/>
              <a:t>–</a:t>
            </a:r>
            <a:r>
              <a:rPr lang="en-US" sz="2400" b="1" dirty="0"/>
              <a:t> Freedom of Choice.  </a:t>
            </a:r>
            <a:r>
              <a:rPr lang="en-US" sz="2400" dirty="0"/>
              <a:t>Pivot pays Medicare Plus - up to 150% of Medicare allowable for facilities and up to 125% of Medicare allowable for physicians/professional services.</a:t>
            </a:r>
          </a:p>
          <a:p>
            <a:pPr marL="342900" indent="-342900">
              <a:buFont typeface="Arial" panose="020B0604020202020204" pitchFamily="34" charset="0"/>
              <a:buChar char="•"/>
            </a:pPr>
            <a:r>
              <a:rPr lang="en-US" sz="2400" b="1" dirty="0"/>
              <a:t>Provider submits their claims to Insurance Benefit Administrators (Allied).  </a:t>
            </a:r>
            <a:r>
              <a:rPr lang="en-US" sz="2400" dirty="0"/>
              <a:t>Bills are repriced according to the percentages of Medicare allowed amounts, based on the Medicare fee schedule. Payment is made to the provider based on this amount and the reduction is shown as a discount by the provider. </a:t>
            </a:r>
          </a:p>
          <a:p>
            <a:pPr marL="342900" indent="-342900">
              <a:buFont typeface="Arial" panose="020B0604020202020204" pitchFamily="34" charset="0"/>
              <a:buChar char="•"/>
            </a:pPr>
            <a:r>
              <a:rPr lang="en-US" sz="2400" dirty="0"/>
              <a:t>If a provider wishes to review and discuss the allowed amount or initially objects to the reimbursement amount, the provider can contact the Benefit Verification line at </a:t>
            </a:r>
            <a:r>
              <a:rPr lang="en-US" sz="2400" b="1" dirty="0"/>
              <a:t>866-323-2985</a:t>
            </a:r>
            <a:r>
              <a:rPr lang="en-US" sz="2400" dirty="0"/>
              <a:t>. </a:t>
            </a:r>
          </a:p>
          <a:p>
            <a:pPr marL="342900" indent="-342900">
              <a:buFont typeface="Arial" panose="020B0604020202020204" pitchFamily="34" charset="0"/>
              <a:buChar char="•"/>
            </a:pPr>
            <a:r>
              <a:rPr lang="en-US" sz="2400" b="1" dirty="0"/>
              <a:t>“NO BALANCE BILL” </a:t>
            </a:r>
            <a:r>
              <a:rPr lang="en-US" sz="2400" dirty="0"/>
              <a:t>charges for the insured.</a:t>
            </a:r>
            <a:endParaRPr lang="en-US" sz="2400" dirty="0">
              <a:solidFill>
                <a:schemeClr val="bg1"/>
              </a:solidFill>
            </a:endParaRPr>
          </a:p>
          <a:p>
            <a:endParaRPr lang="en-US" sz="2400" dirty="0"/>
          </a:p>
          <a:p>
            <a:endParaRPr lang="en-US" dirty="0"/>
          </a:p>
        </p:txBody>
      </p:sp>
      <p:sp>
        <p:nvSpPr>
          <p:cNvPr id="4" name="Slide Number Placeholder 3">
            <a:extLst>
              <a:ext uri="{FF2B5EF4-FFF2-40B4-BE49-F238E27FC236}">
                <a16:creationId xmlns:a16="http://schemas.microsoft.com/office/drawing/2014/main" id="{0E2DB853-7595-E540-91E1-22F7F7BBBC1C}"/>
              </a:ext>
            </a:extLst>
          </p:cNvPr>
          <p:cNvSpPr>
            <a:spLocks noGrp="1"/>
          </p:cNvSpPr>
          <p:nvPr>
            <p:ph type="sldNum" sz="quarter" idx="12"/>
          </p:nvPr>
        </p:nvSpPr>
        <p:spPr/>
        <p:txBody>
          <a:bodyPr/>
          <a:lstStyle/>
          <a:p>
            <a:pPr>
              <a:defRPr/>
            </a:pPr>
            <a:fld id="{5BBEB966-8F10-F34C-B3A9-FEF07EA1F24B}" type="slidenum">
              <a:rPr lang="en-US" smtClean="0"/>
              <a:pPr>
                <a:defRPr/>
              </a:pPr>
              <a:t>28</a:t>
            </a:fld>
            <a:endParaRPr lang="en-US" dirty="0"/>
          </a:p>
        </p:txBody>
      </p:sp>
      <p:sp>
        <p:nvSpPr>
          <p:cNvPr id="5" name="TextBox 4">
            <a:extLst>
              <a:ext uri="{FF2B5EF4-FFF2-40B4-BE49-F238E27FC236}">
                <a16:creationId xmlns:a16="http://schemas.microsoft.com/office/drawing/2014/main" id="{60326D0E-A229-2D4E-8EA0-B64B60939AC0}"/>
              </a:ext>
            </a:extLst>
          </p:cNvPr>
          <p:cNvSpPr txBox="1"/>
          <p:nvPr/>
        </p:nvSpPr>
        <p:spPr>
          <a:xfrm>
            <a:off x="146241" y="6450122"/>
            <a:ext cx="3055698" cy="276999"/>
          </a:xfrm>
          <a:prstGeom prst="rect">
            <a:avLst/>
          </a:prstGeom>
          <a:noFill/>
        </p:spPr>
        <p:txBody>
          <a:bodyPr wrap="square" rtlCol="0">
            <a:spAutoFit/>
          </a:bodyPr>
          <a:lstStyle/>
          <a:p>
            <a:r>
              <a:rPr lang="en-US" sz="1200" dirty="0"/>
              <a:t>For Agent use only.  Not for distribution.</a:t>
            </a:r>
          </a:p>
        </p:txBody>
      </p:sp>
      <p:grpSp>
        <p:nvGrpSpPr>
          <p:cNvPr id="6" name="Group 7">
            <a:extLst>
              <a:ext uri="{FF2B5EF4-FFF2-40B4-BE49-F238E27FC236}">
                <a16:creationId xmlns:a16="http://schemas.microsoft.com/office/drawing/2014/main" id="{3CD53486-5D6A-4ED4-91B2-77DAF055F7FB}"/>
              </a:ext>
            </a:extLst>
          </p:cNvPr>
          <p:cNvGrpSpPr>
            <a:grpSpLocks/>
          </p:cNvGrpSpPr>
          <p:nvPr/>
        </p:nvGrpSpPr>
        <p:grpSpPr bwMode="auto">
          <a:xfrm>
            <a:off x="3840163" y="6546850"/>
            <a:ext cx="1463675" cy="311150"/>
            <a:chOff x="3840480" y="6547104"/>
            <a:chExt cx="1463040" cy="310896"/>
          </a:xfrm>
        </p:grpSpPr>
        <p:sp>
          <p:nvSpPr>
            <p:cNvPr id="7" name="Rectangle 6">
              <a:extLst>
                <a:ext uri="{FF2B5EF4-FFF2-40B4-BE49-F238E27FC236}">
                  <a16:creationId xmlns:a16="http://schemas.microsoft.com/office/drawing/2014/main" id="{DCC6BBD4-D8DC-4C23-983C-A7093D613F59}"/>
                </a:ext>
              </a:extLst>
            </p:cNvPr>
            <p:cNvSpPr/>
            <p:nvPr/>
          </p:nvSpPr>
          <p:spPr>
            <a:xfrm>
              <a:off x="3840480" y="6547104"/>
              <a:ext cx="1463040" cy="310896"/>
            </a:xfrm>
            <a:prstGeom prst="rect">
              <a:avLst/>
            </a:prstGeom>
            <a:solidFill>
              <a:srgbClr val="3B6B90">
                <a:alpha val="91000"/>
              </a:srgb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350" dirty="0"/>
            </a:p>
          </p:txBody>
        </p:sp>
        <p:pic>
          <p:nvPicPr>
            <p:cNvPr id="8" name="Picture 9">
              <a:extLst>
                <a:ext uri="{FF2B5EF4-FFF2-40B4-BE49-F238E27FC236}">
                  <a16:creationId xmlns:a16="http://schemas.microsoft.com/office/drawing/2014/main" id="{8F0D23BA-F274-4274-8359-7AB665DF0E2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970189" y="6584778"/>
              <a:ext cx="1203623" cy="2355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2816205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DA3828-5024-074E-AF66-62F8CCF0C9A0}"/>
              </a:ext>
            </a:extLst>
          </p:cNvPr>
          <p:cNvSpPr>
            <a:spLocks noGrp="1"/>
          </p:cNvSpPr>
          <p:nvPr>
            <p:ph type="title"/>
          </p:nvPr>
        </p:nvSpPr>
        <p:spPr/>
        <p:txBody>
          <a:bodyPr>
            <a:normAutofit/>
          </a:bodyPr>
          <a:lstStyle/>
          <a:p>
            <a:r>
              <a:rPr lang="en-US" sz="4000" dirty="0"/>
              <a:t>Bridge To Medicare Claims Example</a:t>
            </a:r>
          </a:p>
        </p:txBody>
      </p:sp>
      <p:sp>
        <p:nvSpPr>
          <p:cNvPr id="3" name="Content Placeholder 2">
            <a:extLst>
              <a:ext uri="{FF2B5EF4-FFF2-40B4-BE49-F238E27FC236}">
                <a16:creationId xmlns:a16="http://schemas.microsoft.com/office/drawing/2014/main" id="{36501743-7DF4-054A-B745-11036CA340AE}"/>
              </a:ext>
            </a:extLst>
          </p:cNvPr>
          <p:cNvSpPr>
            <a:spLocks noGrp="1"/>
          </p:cNvSpPr>
          <p:nvPr>
            <p:ph idx="1"/>
          </p:nvPr>
        </p:nvSpPr>
        <p:spPr/>
        <p:txBody>
          <a:bodyPr/>
          <a:lstStyle/>
          <a:p>
            <a:r>
              <a:rPr lang="en-US" dirty="0"/>
              <a:t>His scenario applies to the following claims example:</a:t>
            </a:r>
          </a:p>
          <a:p>
            <a:r>
              <a:rPr lang="en-US" dirty="0"/>
              <a:t>A 63-year old falls and incurs the following</a:t>
            </a:r>
          </a:p>
          <a:p>
            <a:pPr marL="457200" indent="-457200">
              <a:buFont typeface="Arial" panose="020B0604020202020204" pitchFamily="34" charset="0"/>
              <a:buChar char="•"/>
            </a:pPr>
            <a:r>
              <a:rPr lang="en-US" dirty="0"/>
              <a:t>Ambulance transfer to the hospital</a:t>
            </a:r>
          </a:p>
          <a:p>
            <a:pPr marL="457200" indent="-457200">
              <a:buFont typeface="Arial" panose="020B0604020202020204" pitchFamily="34" charset="0"/>
              <a:buChar char="•"/>
            </a:pPr>
            <a:r>
              <a:rPr lang="en-US" dirty="0"/>
              <a:t>Emergency room visit</a:t>
            </a:r>
          </a:p>
          <a:p>
            <a:pPr marL="457200" indent="-457200">
              <a:buFont typeface="Arial" panose="020B0604020202020204" pitchFamily="34" charset="0"/>
              <a:buChar char="•"/>
            </a:pPr>
            <a:r>
              <a:rPr lang="en-US" dirty="0"/>
              <a:t>X-ray of the pelvis a</a:t>
            </a:r>
          </a:p>
          <a:p>
            <a:pPr marL="457200" indent="-457200">
              <a:buFont typeface="Arial" panose="020B0604020202020204" pitchFamily="34" charset="0"/>
              <a:buChar char="•"/>
            </a:pPr>
            <a:r>
              <a:rPr lang="en-US" dirty="0"/>
              <a:t>1-night stay in the hospital for observation. </a:t>
            </a:r>
          </a:p>
        </p:txBody>
      </p:sp>
      <p:sp>
        <p:nvSpPr>
          <p:cNvPr id="4" name="Slide Number Placeholder 3">
            <a:extLst>
              <a:ext uri="{FF2B5EF4-FFF2-40B4-BE49-F238E27FC236}">
                <a16:creationId xmlns:a16="http://schemas.microsoft.com/office/drawing/2014/main" id="{D81F31A5-E9E3-AD49-B2EE-EF46B17A58BA}"/>
              </a:ext>
            </a:extLst>
          </p:cNvPr>
          <p:cNvSpPr>
            <a:spLocks noGrp="1"/>
          </p:cNvSpPr>
          <p:nvPr>
            <p:ph type="sldNum" sz="quarter" idx="12"/>
          </p:nvPr>
        </p:nvSpPr>
        <p:spPr/>
        <p:txBody>
          <a:bodyPr/>
          <a:lstStyle/>
          <a:p>
            <a:pPr>
              <a:defRPr/>
            </a:pPr>
            <a:fld id="{5BBEB966-8F10-F34C-B3A9-FEF07EA1F24B}" type="slidenum">
              <a:rPr lang="en-US" smtClean="0"/>
              <a:pPr>
                <a:defRPr/>
              </a:pPr>
              <a:t>29</a:t>
            </a:fld>
            <a:endParaRPr lang="en-US" dirty="0"/>
          </a:p>
        </p:txBody>
      </p:sp>
      <p:sp>
        <p:nvSpPr>
          <p:cNvPr id="5" name="TextBox 4">
            <a:extLst>
              <a:ext uri="{FF2B5EF4-FFF2-40B4-BE49-F238E27FC236}">
                <a16:creationId xmlns:a16="http://schemas.microsoft.com/office/drawing/2014/main" id="{E11819F1-43AA-1749-BCD5-8657CCC8CFA1}"/>
              </a:ext>
            </a:extLst>
          </p:cNvPr>
          <p:cNvSpPr txBox="1"/>
          <p:nvPr/>
        </p:nvSpPr>
        <p:spPr>
          <a:xfrm>
            <a:off x="219933" y="5839068"/>
            <a:ext cx="7662426" cy="261610"/>
          </a:xfrm>
          <a:prstGeom prst="rect">
            <a:avLst/>
          </a:prstGeom>
          <a:noFill/>
        </p:spPr>
        <p:txBody>
          <a:bodyPr wrap="square" rtlCol="0">
            <a:spAutoFit/>
          </a:bodyPr>
          <a:lstStyle/>
          <a:p>
            <a:r>
              <a:rPr lang="en-US" sz="1100" dirty="0"/>
              <a:t>Charges calculated from </a:t>
            </a:r>
            <a:r>
              <a:rPr lang="en-US" sz="1100" dirty="0">
                <a:hlinkClick r:id="rId2"/>
              </a:rPr>
              <a:t>https://www.fairhealthconsumer.org/</a:t>
            </a:r>
            <a:r>
              <a:rPr lang="en-US" sz="1100" dirty="0"/>
              <a:t> in Zip code 53558.  Obamacare plan estimate from Healthcare.com</a:t>
            </a:r>
          </a:p>
        </p:txBody>
      </p:sp>
      <p:sp>
        <p:nvSpPr>
          <p:cNvPr id="6" name="TextBox 5">
            <a:extLst>
              <a:ext uri="{FF2B5EF4-FFF2-40B4-BE49-F238E27FC236}">
                <a16:creationId xmlns:a16="http://schemas.microsoft.com/office/drawing/2014/main" id="{DA8ED2E8-5A8C-C444-8FD8-CCAF8779B753}"/>
              </a:ext>
            </a:extLst>
          </p:cNvPr>
          <p:cNvSpPr txBox="1"/>
          <p:nvPr/>
        </p:nvSpPr>
        <p:spPr>
          <a:xfrm>
            <a:off x="5516894" y="6488454"/>
            <a:ext cx="3055698" cy="276999"/>
          </a:xfrm>
          <a:prstGeom prst="rect">
            <a:avLst/>
          </a:prstGeom>
          <a:noFill/>
        </p:spPr>
        <p:txBody>
          <a:bodyPr wrap="square" rtlCol="0">
            <a:spAutoFit/>
          </a:bodyPr>
          <a:lstStyle/>
          <a:p>
            <a:r>
              <a:rPr lang="en-US" sz="1200" dirty="0"/>
              <a:t>For Agent use only.  Not for distribution.</a:t>
            </a:r>
          </a:p>
        </p:txBody>
      </p:sp>
      <p:grpSp>
        <p:nvGrpSpPr>
          <p:cNvPr id="7" name="Group 7">
            <a:extLst>
              <a:ext uri="{FF2B5EF4-FFF2-40B4-BE49-F238E27FC236}">
                <a16:creationId xmlns:a16="http://schemas.microsoft.com/office/drawing/2014/main" id="{37DAB390-5FC6-4287-A8F5-C1CE51191862}"/>
              </a:ext>
            </a:extLst>
          </p:cNvPr>
          <p:cNvGrpSpPr>
            <a:grpSpLocks/>
          </p:cNvGrpSpPr>
          <p:nvPr/>
        </p:nvGrpSpPr>
        <p:grpSpPr bwMode="auto">
          <a:xfrm>
            <a:off x="3840163" y="6546850"/>
            <a:ext cx="1463675" cy="311150"/>
            <a:chOff x="3840480" y="6547104"/>
            <a:chExt cx="1463040" cy="310896"/>
          </a:xfrm>
        </p:grpSpPr>
        <p:sp>
          <p:nvSpPr>
            <p:cNvPr id="8" name="Rectangle 7">
              <a:extLst>
                <a:ext uri="{FF2B5EF4-FFF2-40B4-BE49-F238E27FC236}">
                  <a16:creationId xmlns:a16="http://schemas.microsoft.com/office/drawing/2014/main" id="{E9AF625A-74BB-43DE-B8D7-542234A25634}"/>
                </a:ext>
              </a:extLst>
            </p:cNvPr>
            <p:cNvSpPr/>
            <p:nvPr/>
          </p:nvSpPr>
          <p:spPr>
            <a:xfrm>
              <a:off x="3840480" y="6547104"/>
              <a:ext cx="1463040" cy="310896"/>
            </a:xfrm>
            <a:prstGeom prst="rect">
              <a:avLst/>
            </a:prstGeom>
            <a:solidFill>
              <a:srgbClr val="3B6B90">
                <a:alpha val="91000"/>
              </a:srgb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350" dirty="0"/>
            </a:p>
          </p:txBody>
        </p:sp>
        <p:pic>
          <p:nvPicPr>
            <p:cNvPr id="9" name="Picture 9">
              <a:extLst>
                <a:ext uri="{FF2B5EF4-FFF2-40B4-BE49-F238E27FC236}">
                  <a16:creationId xmlns:a16="http://schemas.microsoft.com/office/drawing/2014/main" id="{1B109B0F-287A-4A22-A671-3AC41736B65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970189" y="6584778"/>
              <a:ext cx="1203623" cy="2355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4778599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a:t>Health care is expensive, health insurance doesn’t need to be.</a:t>
            </a:r>
          </a:p>
        </p:txBody>
      </p:sp>
      <p:sp>
        <p:nvSpPr>
          <p:cNvPr id="3" name="Text Placeholder 2"/>
          <p:cNvSpPr>
            <a:spLocks noGrp="1"/>
          </p:cNvSpPr>
          <p:nvPr>
            <p:ph type="body" idx="1"/>
          </p:nvPr>
        </p:nvSpPr>
        <p:spPr>
          <a:xfrm>
            <a:off x="1193030" y="5775325"/>
            <a:ext cx="6411576" cy="346935"/>
          </a:xfrm>
        </p:spPr>
        <p:txBody>
          <a:bodyPr/>
          <a:lstStyle/>
          <a:p>
            <a:r>
              <a:rPr lang="en-US" dirty="0"/>
              <a:t>Robin Depenbrock, Director of Agency Services</a:t>
            </a:r>
          </a:p>
          <a:p>
            <a:endParaRPr lang="en-US" dirty="0"/>
          </a:p>
        </p:txBody>
      </p:sp>
      <p:sp>
        <p:nvSpPr>
          <p:cNvPr id="5" name="TextBox 4">
            <a:extLst>
              <a:ext uri="{FF2B5EF4-FFF2-40B4-BE49-F238E27FC236}">
                <a16:creationId xmlns:a16="http://schemas.microsoft.com/office/drawing/2014/main" id="{E955B6FC-129C-914A-BA45-8E94CAE80A0F}"/>
              </a:ext>
            </a:extLst>
          </p:cNvPr>
          <p:cNvSpPr txBox="1"/>
          <p:nvPr/>
        </p:nvSpPr>
        <p:spPr>
          <a:xfrm>
            <a:off x="146241" y="6450122"/>
            <a:ext cx="3055698" cy="276999"/>
          </a:xfrm>
          <a:prstGeom prst="rect">
            <a:avLst/>
          </a:prstGeom>
          <a:noFill/>
        </p:spPr>
        <p:txBody>
          <a:bodyPr wrap="square" rtlCol="0">
            <a:spAutoFit/>
          </a:bodyPr>
          <a:lstStyle/>
          <a:p>
            <a:r>
              <a:rPr lang="en-US" sz="1200" dirty="0"/>
              <a:t>For Agent use only.  Not for distribution</a:t>
            </a:r>
          </a:p>
        </p:txBody>
      </p:sp>
      <p:grpSp>
        <p:nvGrpSpPr>
          <p:cNvPr id="6" name="Group 7">
            <a:extLst>
              <a:ext uri="{FF2B5EF4-FFF2-40B4-BE49-F238E27FC236}">
                <a16:creationId xmlns:a16="http://schemas.microsoft.com/office/drawing/2014/main" id="{789AFAC9-572A-4039-832B-7F60B487CCEC}"/>
              </a:ext>
            </a:extLst>
          </p:cNvPr>
          <p:cNvGrpSpPr>
            <a:grpSpLocks/>
          </p:cNvGrpSpPr>
          <p:nvPr/>
        </p:nvGrpSpPr>
        <p:grpSpPr bwMode="auto">
          <a:xfrm>
            <a:off x="3840163" y="6546850"/>
            <a:ext cx="1463675" cy="311150"/>
            <a:chOff x="3840480" y="6547104"/>
            <a:chExt cx="1463040" cy="310896"/>
          </a:xfrm>
        </p:grpSpPr>
        <p:sp>
          <p:nvSpPr>
            <p:cNvPr id="7" name="Rectangle 6">
              <a:extLst>
                <a:ext uri="{FF2B5EF4-FFF2-40B4-BE49-F238E27FC236}">
                  <a16:creationId xmlns:a16="http://schemas.microsoft.com/office/drawing/2014/main" id="{7AF98934-5077-40CF-94AC-0915356CC2C9}"/>
                </a:ext>
              </a:extLst>
            </p:cNvPr>
            <p:cNvSpPr/>
            <p:nvPr/>
          </p:nvSpPr>
          <p:spPr>
            <a:xfrm>
              <a:off x="3840480" y="6547104"/>
              <a:ext cx="1463040" cy="310896"/>
            </a:xfrm>
            <a:prstGeom prst="rect">
              <a:avLst/>
            </a:prstGeom>
            <a:solidFill>
              <a:srgbClr val="3B6B90">
                <a:alpha val="91000"/>
              </a:srgb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350" dirty="0"/>
            </a:p>
          </p:txBody>
        </p:sp>
        <p:pic>
          <p:nvPicPr>
            <p:cNvPr id="8" name="Picture 9">
              <a:extLst>
                <a:ext uri="{FF2B5EF4-FFF2-40B4-BE49-F238E27FC236}">
                  <a16:creationId xmlns:a16="http://schemas.microsoft.com/office/drawing/2014/main" id="{76881E07-B04F-4345-8B3A-4E83E35D4A4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970189" y="6584778"/>
              <a:ext cx="1203623" cy="2355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42585927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ontent Placeholder 7">
            <a:extLst>
              <a:ext uri="{FF2B5EF4-FFF2-40B4-BE49-F238E27FC236}">
                <a16:creationId xmlns:a16="http://schemas.microsoft.com/office/drawing/2014/main" id="{92568A7E-30FB-7845-A343-21B48B6DDBDC}"/>
              </a:ext>
            </a:extLst>
          </p:cNvPr>
          <p:cNvGraphicFramePr>
            <a:graphicFrameLocks noGrp="1"/>
          </p:cNvGraphicFramePr>
          <p:nvPr>
            <p:ph sz="half" idx="1"/>
            <p:extLst>
              <p:ext uri="{D42A27DB-BD31-4B8C-83A1-F6EECF244321}">
                <p14:modId xmlns:p14="http://schemas.microsoft.com/office/powerpoint/2010/main" val="3992378014"/>
              </p:ext>
            </p:extLst>
          </p:nvPr>
        </p:nvGraphicFramePr>
        <p:xfrm>
          <a:off x="313839" y="832352"/>
          <a:ext cx="8516320" cy="2590800"/>
        </p:xfrm>
        <a:graphic>
          <a:graphicData uri="http://schemas.openxmlformats.org/drawingml/2006/table">
            <a:tbl>
              <a:tblPr firstRow="1" bandRow="1">
                <a:tableStyleId>{5C22544A-7EE6-4342-B048-85BDC9FD1C3A}</a:tableStyleId>
              </a:tblPr>
              <a:tblGrid>
                <a:gridCol w="1703264">
                  <a:extLst>
                    <a:ext uri="{9D8B030D-6E8A-4147-A177-3AD203B41FA5}">
                      <a16:colId xmlns:a16="http://schemas.microsoft.com/office/drawing/2014/main" val="3801323610"/>
                    </a:ext>
                  </a:extLst>
                </a:gridCol>
                <a:gridCol w="1703264">
                  <a:extLst>
                    <a:ext uri="{9D8B030D-6E8A-4147-A177-3AD203B41FA5}">
                      <a16:colId xmlns:a16="http://schemas.microsoft.com/office/drawing/2014/main" val="190294622"/>
                    </a:ext>
                  </a:extLst>
                </a:gridCol>
                <a:gridCol w="1703264">
                  <a:extLst>
                    <a:ext uri="{9D8B030D-6E8A-4147-A177-3AD203B41FA5}">
                      <a16:colId xmlns:a16="http://schemas.microsoft.com/office/drawing/2014/main" val="2068832565"/>
                    </a:ext>
                  </a:extLst>
                </a:gridCol>
                <a:gridCol w="1703264">
                  <a:extLst>
                    <a:ext uri="{9D8B030D-6E8A-4147-A177-3AD203B41FA5}">
                      <a16:colId xmlns:a16="http://schemas.microsoft.com/office/drawing/2014/main" val="3737861756"/>
                    </a:ext>
                  </a:extLst>
                </a:gridCol>
                <a:gridCol w="1703264">
                  <a:extLst>
                    <a:ext uri="{9D8B030D-6E8A-4147-A177-3AD203B41FA5}">
                      <a16:colId xmlns:a16="http://schemas.microsoft.com/office/drawing/2014/main" val="2169004586"/>
                    </a:ext>
                  </a:extLst>
                </a:gridCol>
              </a:tblGrid>
              <a:tr h="370840">
                <a:tc>
                  <a:txBody>
                    <a:bodyPr/>
                    <a:lstStyle/>
                    <a:p>
                      <a:r>
                        <a:rPr lang="en-US" sz="1400" dirty="0"/>
                        <a:t>Medical Service</a:t>
                      </a:r>
                    </a:p>
                  </a:txBody>
                  <a:tcPr/>
                </a:tc>
                <a:tc>
                  <a:txBody>
                    <a:bodyPr/>
                    <a:lstStyle/>
                    <a:p>
                      <a:r>
                        <a:rPr lang="en-US" sz="1400" dirty="0"/>
                        <a:t>Estimated Cost*</a:t>
                      </a:r>
                    </a:p>
                  </a:txBody>
                  <a:tcPr/>
                </a:tc>
                <a:tc>
                  <a:txBody>
                    <a:bodyPr/>
                    <a:lstStyle/>
                    <a:p>
                      <a:r>
                        <a:rPr lang="en-US" sz="1400" dirty="0"/>
                        <a:t>Coverage A: STM Insurance Pays</a:t>
                      </a:r>
                    </a:p>
                  </a:txBody>
                  <a:tcPr/>
                </a:tc>
                <a:tc>
                  <a:txBody>
                    <a:bodyPr/>
                    <a:lstStyle/>
                    <a:p>
                      <a:r>
                        <a:rPr lang="en-US" sz="1400" dirty="0"/>
                        <a:t>Coverage B: LMB Insurance Pays</a:t>
                      </a:r>
                    </a:p>
                  </a:txBody>
                  <a:tcPr/>
                </a:tc>
                <a:tc>
                  <a:txBody>
                    <a:bodyPr/>
                    <a:lstStyle/>
                    <a:p>
                      <a:r>
                        <a:rPr lang="en-US" sz="1400" dirty="0"/>
                        <a:t>Patient Responsibility</a:t>
                      </a:r>
                    </a:p>
                  </a:txBody>
                  <a:tcPr/>
                </a:tc>
                <a:extLst>
                  <a:ext uri="{0D108BD9-81ED-4DB2-BD59-A6C34878D82A}">
                    <a16:rowId xmlns:a16="http://schemas.microsoft.com/office/drawing/2014/main" val="3065679807"/>
                  </a:ext>
                </a:extLst>
              </a:tr>
              <a:tr h="370840">
                <a:tc>
                  <a:txBody>
                    <a:bodyPr/>
                    <a:lstStyle/>
                    <a:p>
                      <a:r>
                        <a:rPr lang="en-US" sz="1400" dirty="0"/>
                        <a:t>Ambulance</a:t>
                      </a:r>
                    </a:p>
                  </a:txBody>
                  <a:tcPr/>
                </a:tc>
                <a:tc>
                  <a:txBody>
                    <a:bodyPr/>
                    <a:lstStyle/>
                    <a:p>
                      <a:r>
                        <a:rPr lang="en-US" sz="1400" dirty="0"/>
                        <a:t>$367</a:t>
                      </a:r>
                    </a:p>
                  </a:txBody>
                  <a:tcPr/>
                </a:tc>
                <a:tc>
                  <a:txBody>
                    <a:bodyPr/>
                    <a:lstStyle/>
                    <a:p>
                      <a:r>
                        <a:rPr lang="en-US" sz="1400" dirty="0"/>
                        <a:t>$0 (Deductible must be met first)</a:t>
                      </a:r>
                    </a:p>
                  </a:txBody>
                  <a:tcPr/>
                </a:tc>
                <a:tc>
                  <a:txBody>
                    <a:bodyPr/>
                    <a:lstStyle/>
                    <a:p>
                      <a:r>
                        <a:rPr lang="en-US" sz="1400" dirty="0"/>
                        <a:t>$300</a:t>
                      </a:r>
                    </a:p>
                  </a:txBody>
                  <a:tcPr/>
                </a:tc>
                <a:tc>
                  <a:txBody>
                    <a:bodyPr/>
                    <a:lstStyle/>
                    <a:p>
                      <a:r>
                        <a:rPr lang="en-US" sz="1400" dirty="0"/>
                        <a:t>$67</a:t>
                      </a:r>
                    </a:p>
                  </a:txBody>
                  <a:tcPr/>
                </a:tc>
                <a:extLst>
                  <a:ext uri="{0D108BD9-81ED-4DB2-BD59-A6C34878D82A}">
                    <a16:rowId xmlns:a16="http://schemas.microsoft.com/office/drawing/2014/main" val="2094504369"/>
                  </a:ext>
                </a:extLst>
              </a:tr>
              <a:tr h="370840">
                <a:tc>
                  <a:txBody>
                    <a:bodyPr/>
                    <a:lstStyle/>
                    <a:p>
                      <a:r>
                        <a:rPr lang="en-US" sz="1400" dirty="0"/>
                        <a:t>Emergency Room</a:t>
                      </a:r>
                    </a:p>
                  </a:txBody>
                  <a:tcPr/>
                </a:tc>
                <a:tc>
                  <a:txBody>
                    <a:bodyPr/>
                    <a:lstStyle/>
                    <a:p>
                      <a:r>
                        <a:rPr lang="en-US" sz="1400" dirty="0"/>
                        <a:t>$522</a:t>
                      </a:r>
                    </a:p>
                  </a:txBody>
                  <a:tcPr/>
                </a:tc>
                <a:tc>
                  <a:txBody>
                    <a:bodyPr/>
                    <a:lstStyle/>
                    <a:p>
                      <a:r>
                        <a:rPr lang="en-US" sz="1400" dirty="0"/>
                        <a:t>$0 (Deductible must be met first)</a:t>
                      </a:r>
                    </a:p>
                  </a:txBody>
                  <a:tcPr/>
                </a:tc>
                <a:tc>
                  <a:txBody>
                    <a:bodyPr/>
                    <a:lstStyle/>
                    <a:p>
                      <a:r>
                        <a:rPr lang="en-US" sz="1400" dirty="0"/>
                        <a:t>$0</a:t>
                      </a:r>
                    </a:p>
                  </a:txBody>
                  <a:tcPr/>
                </a:tc>
                <a:tc>
                  <a:txBody>
                    <a:bodyPr/>
                    <a:lstStyle/>
                    <a:p>
                      <a:r>
                        <a:rPr lang="en-US" sz="1400" dirty="0"/>
                        <a:t>$522</a:t>
                      </a:r>
                    </a:p>
                  </a:txBody>
                  <a:tcPr/>
                </a:tc>
                <a:extLst>
                  <a:ext uri="{0D108BD9-81ED-4DB2-BD59-A6C34878D82A}">
                    <a16:rowId xmlns:a16="http://schemas.microsoft.com/office/drawing/2014/main" val="2652635019"/>
                  </a:ext>
                </a:extLst>
              </a:tr>
              <a:tr h="370840">
                <a:tc>
                  <a:txBody>
                    <a:bodyPr/>
                    <a:lstStyle/>
                    <a:p>
                      <a:r>
                        <a:rPr lang="en-US" sz="1400" dirty="0"/>
                        <a:t>X-ray</a:t>
                      </a:r>
                    </a:p>
                  </a:txBody>
                  <a:tcPr/>
                </a:tc>
                <a:tc>
                  <a:txBody>
                    <a:bodyPr/>
                    <a:lstStyle/>
                    <a:p>
                      <a:r>
                        <a:rPr lang="en-US" sz="1400" dirty="0"/>
                        <a:t>$178</a:t>
                      </a:r>
                    </a:p>
                  </a:txBody>
                  <a:tcPr/>
                </a:tc>
                <a:tc>
                  <a:txBody>
                    <a:bodyPr/>
                    <a:lstStyle/>
                    <a:p>
                      <a:r>
                        <a:rPr lang="en-US" sz="1400" dirty="0"/>
                        <a:t>$0 (Deductible must be met first)</a:t>
                      </a:r>
                    </a:p>
                  </a:txBody>
                  <a:tcPr/>
                </a:tc>
                <a:tc>
                  <a:txBody>
                    <a:bodyPr/>
                    <a:lstStyle/>
                    <a:p>
                      <a:r>
                        <a:rPr lang="en-US" sz="1400" dirty="0"/>
                        <a:t>$0</a:t>
                      </a:r>
                    </a:p>
                  </a:txBody>
                  <a:tcPr/>
                </a:tc>
                <a:tc>
                  <a:txBody>
                    <a:bodyPr/>
                    <a:lstStyle/>
                    <a:p>
                      <a:r>
                        <a:rPr lang="en-US" sz="1400" dirty="0"/>
                        <a:t>$178</a:t>
                      </a:r>
                    </a:p>
                  </a:txBody>
                  <a:tcPr/>
                </a:tc>
                <a:extLst>
                  <a:ext uri="{0D108BD9-81ED-4DB2-BD59-A6C34878D82A}">
                    <a16:rowId xmlns:a16="http://schemas.microsoft.com/office/drawing/2014/main" val="2821100001"/>
                  </a:ext>
                </a:extLst>
              </a:tr>
              <a:tr h="370840">
                <a:tc>
                  <a:txBody>
                    <a:bodyPr/>
                    <a:lstStyle/>
                    <a:p>
                      <a:r>
                        <a:rPr lang="en-US" sz="1400" dirty="0"/>
                        <a:t>Hospital Stay</a:t>
                      </a:r>
                    </a:p>
                  </a:txBody>
                  <a:tcPr/>
                </a:tc>
                <a:tc>
                  <a:txBody>
                    <a:bodyPr/>
                    <a:lstStyle/>
                    <a:p>
                      <a:r>
                        <a:rPr lang="en-US" sz="1400" dirty="0"/>
                        <a:t>$424</a:t>
                      </a:r>
                    </a:p>
                  </a:txBody>
                  <a:tcPr/>
                </a:tc>
                <a:tc>
                  <a:txBody>
                    <a:bodyPr/>
                    <a:lstStyle/>
                    <a:p>
                      <a:r>
                        <a:rPr lang="en-US" sz="1400" dirty="0"/>
                        <a:t>$0 (Deductible must be met first)</a:t>
                      </a:r>
                    </a:p>
                  </a:txBody>
                  <a:tcPr/>
                </a:tc>
                <a:tc>
                  <a:txBody>
                    <a:bodyPr/>
                    <a:lstStyle/>
                    <a:p>
                      <a:r>
                        <a:rPr lang="en-US" sz="1400" dirty="0"/>
                        <a:t>$750</a:t>
                      </a:r>
                    </a:p>
                  </a:txBody>
                  <a:tcPr/>
                </a:tc>
                <a:tc>
                  <a:txBody>
                    <a:bodyPr/>
                    <a:lstStyle/>
                    <a:p>
                      <a:r>
                        <a:rPr lang="en-US" sz="1400" dirty="0"/>
                        <a:t>$0 ($326 over cost paid to patient)</a:t>
                      </a:r>
                    </a:p>
                  </a:txBody>
                  <a:tcPr/>
                </a:tc>
                <a:extLst>
                  <a:ext uri="{0D108BD9-81ED-4DB2-BD59-A6C34878D82A}">
                    <a16:rowId xmlns:a16="http://schemas.microsoft.com/office/drawing/2014/main" val="1265533697"/>
                  </a:ext>
                </a:extLst>
              </a:tr>
            </a:tbl>
          </a:graphicData>
        </a:graphic>
      </p:graphicFrame>
      <p:graphicFrame>
        <p:nvGraphicFramePr>
          <p:cNvPr id="9" name="Content Placeholder 8">
            <a:extLst>
              <a:ext uri="{FF2B5EF4-FFF2-40B4-BE49-F238E27FC236}">
                <a16:creationId xmlns:a16="http://schemas.microsoft.com/office/drawing/2014/main" id="{8BE44447-85EA-7942-BE3D-A30790CE50A2}"/>
              </a:ext>
            </a:extLst>
          </p:cNvPr>
          <p:cNvGraphicFramePr>
            <a:graphicFrameLocks noGrp="1"/>
          </p:cNvGraphicFramePr>
          <p:nvPr>
            <p:ph sz="half" idx="2"/>
            <p:extLst>
              <p:ext uri="{D42A27DB-BD31-4B8C-83A1-F6EECF244321}">
                <p14:modId xmlns:p14="http://schemas.microsoft.com/office/powerpoint/2010/main" val="565633467"/>
              </p:ext>
            </p:extLst>
          </p:nvPr>
        </p:nvGraphicFramePr>
        <p:xfrm>
          <a:off x="313839" y="3762851"/>
          <a:ext cx="8112531" cy="2517031"/>
        </p:xfrm>
        <a:graphic>
          <a:graphicData uri="http://schemas.openxmlformats.org/drawingml/2006/table">
            <a:tbl>
              <a:tblPr firstRow="1" bandRow="1">
                <a:tableStyleId>{5C22544A-7EE6-4342-B048-85BDC9FD1C3A}</a:tableStyleId>
              </a:tblPr>
              <a:tblGrid>
                <a:gridCol w="1971112">
                  <a:extLst>
                    <a:ext uri="{9D8B030D-6E8A-4147-A177-3AD203B41FA5}">
                      <a16:colId xmlns:a16="http://schemas.microsoft.com/office/drawing/2014/main" val="3391175758"/>
                    </a:ext>
                  </a:extLst>
                </a:gridCol>
                <a:gridCol w="2085153">
                  <a:extLst>
                    <a:ext uri="{9D8B030D-6E8A-4147-A177-3AD203B41FA5}">
                      <a16:colId xmlns:a16="http://schemas.microsoft.com/office/drawing/2014/main" val="4214360951"/>
                    </a:ext>
                  </a:extLst>
                </a:gridCol>
                <a:gridCol w="2028133">
                  <a:extLst>
                    <a:ext uri="{9D8B030D-6E8A-4147-A177-3AD203B41FA5}">
                      <a16:colId xmlns:a16="http://schemas.microsoft.com/office/drawing/2014/main" val="3824081977"/>
                    </a:ext>
                  </a:extLst>
                </a:gridCol>
                <a:gridCol w="2028133">
                  <a:extLst>
                    <a:ext uri="{9D8B030D-6E8A-4147-A177-3AD203B41FA5}">
                      <a16:colId xmlns:a16="http://schemas.microsoft.com/office/drawing/2014/main" val="261611724"/>
                    </a:ext>
                  </a:extLst>
                </a:gridCol>
              </a:tblGrid>
              <a:tr h="288249">
                <a:tc>
                  <a:txBody>
                    <a:bodyPr/>
                    <a:lstStyle/>
                    <a:p>
                      <a:r>
                        <a:rPr lang="en-US" sz="1400" dirty="0"/>
                        <a:t>Medical Service</a:t>
                      </a:r>
                    </a:p>
                  </a:txBody>
                  <a:tcPr/>
                </a:tc>
                <a:tc>
                  <a:txBody>
                    <a:bodyPr/>
                    <a:lstStyle/>
                    <a:p>
                      <a:r>
                        <a:rPr lang="en-US" sz="1400" dirty="0"/>
                        <a:t>Estimated Cost*</a:t>
                      </a:r>
                    </a:p>
                  </a:txBody>
                  <a:tcPr/>
                </a:tc>
                <a:tc>
                  <a:txBody>
                    <a:bodyPr/>
                    <a:lstStyle/>
                    <a:p>
                      <a:r>
                        <a:rPr lang="en-US" sz="1400" dirty="0"/>
                        <a:t>Insurance Pays</a:t>
                      </a:r>
                    </a:p>
                  </a:txBody>
                  <a:tcPr/>
                </a:tc>
                <a:tc>
                  <a:txBody>
                    <a:bodyPr/>
                    <a:lstStyle/>
                    <a:p>
                      <a:r>
                        <a:rPr lang="en-US" sz="1400" dirty="0"/>
                        <a:t>Patient Responsibility</a:t>
                      </a:r>
                    </a:p>
                  </a:txBody>
                  <a:tcPr/>
                </a:tc>
                <a:extLst>
                  <a:ext uri="{0D108BD9-81ED-4DB2-BD59-A6C34878D82A}">
                    <a16:rowId xmlns:a16="http://schemas.microsoft.com/office/drawing/2014/main" val="2922203440"/>
                  </a:ext>
                </a:extLst>
              </a:tr>
              <a:tr h="490024">
                <a:tc>
                  <a:txBody>
                    <a:bodyPr/>
                    <a:lstStyle/>
                    <a:p>
                      <a:r>
                        <a:rPr lang="en-US" sz="1400" dirty="0"/>
                        <a:t>Ambulance</a:t>
                      </a:r>
                    </a:p>
                  </a:txBody>
                  <a:tcPr/>
                </a:tc>
                <a:tc>
                  <a:txBody>
                    <a:bodyPr/>
                    <a:lstStyle/>
                    <a:p>
                      <a:r>
                        <a:rPr lang="en-US" sz="1400" dirty="0"/>
                        <a:t>$367</a:t>
                      </a:r>
                    </a:p>
                  </a:txBody>
                  <a:tcPr/>
                </a:tc>
                <a:tc>
                  <a:txBody>
                    <a:bodyPr/>
                    <a:lstStyle/>
                    <a:p>
                      <a:r>
                        <a:rPr lang="en-US" sz="1400" dirty="0"/>
                        <a:t>$0 (Deductible must be met first)</a:t>
                      </a:r>
                    </a:p>
                  </a:txBody>
                  <a:tcPr/>
                </a:tc>
                <a:tc>
                  <a:txBody>
                    <a:bodyPr/>
                    <a:lstStyle/>
                    <a:p>
                      <a:r>
                        <a:rPr lang="en-US" sz="1400" dirty="0"/>
                        <a:t>$367</a:t>
                      </a:r>
                    </a:p>
                  </a:txBody>
                  <a:tcPr/>
                </a:tc>
                <a:extLst>
                  <a:ext uri="{0D108BD9-81ED-4DB2-BD59-A6C34878D82A}">
                    <a16:rowId xmlns:a16="http://schemas.microsoft.com/office/drawing/2014/main" val="1003412468"/>
                  </a:ext>
                </a:extLst>
              </a:tr>
              <a:tr h="490024">
                <a:tc>
                  <a:txBody>
                    <a:bodyPr/>
                    <a:lstStyle/>
                    <a:p>
                      <a:r>
                        <a:rPr lang="en-US" sz="1400" dirty="0"/>
                        <a:t>Emergency Room</a:t>
                      </a:r>
                    </a:p>
                  </a:txBody>
                  <a:tcPr/>
                </a:tc>
                <a:tc>
                  <a:txBody>
                    <a:bodyPr/>
                    <a:lstStyle/>
                    <a:p>
                      <a:r>
                        <a:rPr lang="en-US" sz="1400" dirty="0"/>
                        <a:t>$522</a:t>
                      </a:r>
                    </a:p>
                  </a:txBody>
                  <a:tcPr/>
                </a:tc>
                <a:tc>
                  <a:txBody>
                    <a:bodyPr/>
                    <a:lstStyle/>
                    <a:p>
                      <a:r>
                        <a:rPr lang="en-US" sz="1400" dirty="0"/>
                        <a:t>$0 (Deductible must be met first)</a:t>
                      </a:r>
                    </a:p>
                  </a:txBody>
                  <a:tcPr/>
                </a:tc>
                <a:tc>
                  <a:txBody>
                    <a:bodyPr/>
                    <a:lstStyle/>
                    <a:p>
                      <a:r>
                        <a:rPr lang="en-US" sz="1400" dirty="0"/>
                        <a:t>$325 copay</a:t>
                      </a:r>
                    </a:p>
                  </a:txBody>
                  <a:tcPr/>
                </a:tc>
                <a:extLst>
                  <a:ext uri="{0D108BD9-81ED-4DB2-BD59-A6C34878D82A}">
                    <a16:rowId xmlns:a16="http://schemas.microsoft.com/office/drawing/2014/main" val="2754893645"/>
                  </a:ext>
                </a:extLst>
              </a:tr>
              <a:tr h="490024">
                <a:tc>
                  <a:txBody>
                    <a:bodyPr/>
                    <a:lstStyle/>
                    <a:p>
                      <a:r>
                        <a:rPr lang="en-US" sz="1400" dirty="0"/>
                        <a:t>X-ray</a:t>
                      </a:r>
                    </a:p>
                  </a:txBody>
                  <a:tcPr/>
                </a:tc>
                <a:tc>
                  <a:txBody>
                    <a:bodyPr/>
                    <a:lstStyle/>
                    <a:p>
                      <a:r>
                        <a:rPr lang="en-US" sz="1400" dirty="0"/>
                        <a:t>$178</a:t>
                      </a:r>
                    </a:p>
                  </a:txBody>
                  <a:tcPr/>
                </a:tc>
                <a:tc>
                  <a:txBody>
                    <a:bodyPr/>
                    <a:lstStyle/>
                    <a:p>
                      <a:r>
                        <a:rPr lang="en-US" sz="1400" dirty="0"/>
                        <a:t>$0 Deductible must be met first</a:t>
                      </a:r>
                    </a:p>
                  </a:txBody>
                  <a:tcPr/>
                </a:tc>
                <a:tc>
                  <a:txBody>
                    <a:bodyPr/>
                    <a:lstStyle/>
                    <a:p>
                      <a:r>
                        <a:rPr lang="en-US" sz="1400" dirty="0"/>
                        <a:t>$178</a:t>
                      </a:r>
                    </a:p>
                  </a:txBody>
                  <a:tcPr/>
                </a:tc>
                <a:extLst>
                  <a:ext uri="{0D108BD9-81ED-4DB2-BD59-A6C34878D82A}">
                    <a16:rowId xmlns:a16="http://schemas.microsoft.com/office/drawing/2014/main" val="643428642"/>
                  </a:ext>
                </a:extLst>
              </a:tr>
              <a:tr h="657751">
                <a:tc>
                  <a:txBody>
                    <a:bodyPr/>
                    <a:lstStyle/>
                    <a:p>
                      <a:r>
                        <a:rPr lang="en-US" sz="1400" dirty="0"/>
                        <a:t>Hospital Stay</a:t>
                      </a:r>
                    </a:p>
                  </a:txBody>
                  <a:tcPr/>
                </a:tc>
                <a:tc>
                  <a:txBody>
                    <a:bodyPr/>
                    <a:lstStyle/>
                    <a:p>
                      <a:r>
                        <a:rPr lang="en-US" sz="1400" dirty="0"/>
                        <a:t>$424</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$0 Deductible must be met first</a:t>
                      </a:r>
                    </a:p>
                  </a:txBody>
                  <a:tcPr/>
                </a:tc>
                <a:tc>
                  <a:txBody>
                    <a:bodyPr/>
                    <a:lstStyle/>
                    <a:p>
                      <a:r>
                        <a:rPr lang="en-US" sz="1400" dirty="0"/>
                        <a:t>$424</a:t>
                      </a:r>
                    </a:p>
                  </a:txBody>
                  <a:tcPr/>
                </a:tc>
                <a:extLst>
                  <a:ext uri="{0D108BD9-81ED-4DB2-BD59-A6C34878D82A}">
                    <a16:rowId xmlns:a16="http://schemas.microsoft.com/office/drawing/2014/main" val="4291356039"/>
                  </a:ext>
                </a:extLst>
              </a:tr>
            </a:tbl>
          </a:graphicData>
        </a:graphic>
      </p:graphicFrame>
      <p:sp>
        <p:nvSpPr>
          <p:cNvPr id="4" name="Slide Number Placeholder 3">
            <a:extLst>
              <a:ext uri="{FF2B5EF4-FFF2-40B4-BE49-F238E27FC236}">
                <a16:creationId xmlns:a16="http://schemas.microsoft.com/office/drawing/2014/main" id="{6C72E326-D768-C444-9C39-D36B9CE95336}"/>
              </a:ext>
            </a:extLst>
          </p:cNvPr>
          <p:cNvSpPr>
            <a:spLocks noGrp="1"/>
          </p:cNvSpPr>
          <p:nvPr>
            <p:ph type="sldNum" sz="quarter" idx="12"/>
          </p:nvPr>
        </p:nvSpPr>
        <p:spPr/>
        <p:txBody>
          <a:bodyPr/>
          <a:lstStyle/>
          <a:p>
            <a:pPr>
              <a:defRPr/>
            </a:pPr>
            <a:fld id="{5BBEB966-8F10-F34C-B3A9-FEF07EA1F24B}" type="slidenum">
              <a:rPr lang="en-US" smtClean="0"/>
              <a:pPr>
                <a:defRPr/>
              </a:pPr>
              <a:t>30</a:t>
            </a:fld>
            <a:endParaRPr lang="en-US" dirty="0"/>
          </a:p>
        </p:txBody>
      </p:sp>
      <p:sp>
        <p:nvSpPr>
          <p:cNvPr id="5" name="Title 4">
            <a:extLst>
              <a:ext uri="{FF2B5EF4-FFF2-40B4-BE49-F238E27FC236}">
                <a16:creationId xmlns:a16="http://schemas.microsoft.com/office/drawing/2014/main" id="{6DC65FA8-13EA-174D-8D53-DBF759704A95}"/>
              </a:ext>
            </a:extLst>
          </p:cNvPr>
          <p:cNvSpPr>
            <a:spLocks noGrp="1"/>
          </p:cNvSpPr>
          <p:nvPr>
            <p:ph type="title"/>
          </p:nvPr>
        </p:nvSpPr>
        <p:spPr>
          <a:xfrm>
            <a:off x="313840" y="143813"/>
            <a:ext cx="8516319" cy="456677"/>
          </a:xfrm>
        </p:spPr>
        <p:txBody>
          <a:bodyPr>
            <a:normAutofit fontScale="90000"/>
          </a:bodyPr>
          <a:lstStyle/>
          <a:p>
            <a:r>
              <a:rPr lang="en-US" sz="3600" dirty="0"/>
              <a:t>Bridge To Medicare Claim Example</a:t>
            </a:r>
          </a:p>
        </p:txBody>
      </p:sp>
      <p:sp>
        <p:nvSpPr>
          <p:cNvPr id="10" name="TextBox 9">
            <a:extLst>
              <a:ext uri="{FF2B5EF4-FFF2-40B4-BE49-F238E27FC236}">
                <a16:creationId xmlns:a16="http://schemas.microsoft.com/office/drawing/2014/main" id="{B82D6BB2-08C2-AE4B-ACA8-C0FA091783FB}"/>
              </a:ext>
            </a:extLst>
          </p:cNvPr>
          <p:cNvSpPr txBox="1"/>
          <p:nvPr/>
        </p:nvSpPr>
        <p:spPr>
          <a:xfrm>
            <a:off x="313839" y="516750"/>
            <a:ext cx="3123841" cy="338554"/>
          </a:xfrm>
          <a:prstGeom prst="rect">
            <a:avLst/>
          </a:prstGeom>
          <a:noFill/>
        </p:spPr>
        <p:txBody>
          <a:bodyPr wrap="square" rtlCol="0">
            <a:spAutoFit/>
          </a:bodyPr>
          <a:lstStyle/>
          <a:p>
            <a:r>
              <a:rPr lang="en-US" sz="1600" b="1" dirty="0"/>
              <a:t>Bridge To Medicare Plan 3</a:t>
            </a:r>
          </a:p>
        </p:txBody>
      </p:sp>
      <p:sp>
        <p:nvSpPr>
          <p:cNvPr id="11" name="TextBox 10">
            <a:extLst>
              <a:ext uri="{FF2B5EF4-FFF2-40B4-BE49-F238E27FC236}">
                <a16:creationId xmlns:a16="http://schemas.microsoft.com/office/drawing/2014/main" id="{DE4DFA57-4D40-EA42-991C-2B652919F7EB}"/>
              </a:ext>
            </a:extLst>
          </p:cNvPr>
          <p:cNvSpPr txBox="1"/>
          <p:nvPr/>
        </p:nvSpPr>
        <p:spPr>
          <a:xfrm>
            <a:off x="268864" y="3246316"/>
            <a:ext cx="5009831" cy="369332"/>
          </a:xfrm>
          <a:prstGeom prst="rect">
            <a:avLst/>
          </a:prstGeom>
          <a:noFill/>
        </p:spPr>
        <p:txBody>
          <a:bodyPr wrap="square" rtlCol="0">
            <a:spAutoFit/>
          </a:bodyPr>
          <a:lstStyle/>
          <a:p>
            <a:r>
              <a:rPr lang="en-US" b="1" dirty="0">
                <a:solidFill>
                  <a:schemeClr val="accent2"/>
                </a:solidFill>
              </a:rPr>
              <a:t>Patient responsibility is $441</a:t>
            </a:r>
          </a:p>
        </p:txBody>
      </p:sp>
      <p:sp>
        <p:nvSpPr>
          <p:cNvPr id="12" name="TextBox 11">
            <a:extLst>
              <a:ext uri="{FF2B5EF4-FFF2-40B4-BE49-F238E27FC236}">
                <a16:creationId xmlns:a16="http://schemas.microsoft.com/office/drawing/2014/main" id="{2C7B5AF6-2CEB-F340-AC6C-46F50323E4DC}"/>
              </a:ext>
            </a:extLst>
          </p:cNvPr>
          <p:cNvSpPr txBox="1"/>
          <p:nvPr/>
        </p:nvSpPr>
        <p:spPr>
          <a:xfrm>
            <a:off x="268865" y="3495677"/>
            <a:ext cx="4906982" cy="338554"/>
          </a:xfrm>
          <a:prstGeom prst="rect">
            <a:avLst/>
          </a:prstGeom>
          <a:noFill/>
        </p:spPr>
        <p:txBody>
          <a:bodyPr wrap="square" rtlCol="0">
            <a:spAutoFit/>
          </a:bodyPr>
          <a:lstStyle/>
          <a:p>
            <a:r>
              <a:rPr lang="en-US" sz="1600" b="1" dirty="0"/>
              <a:t>Obamacare Silver Plan with $5,000 Deductible</a:t>
            </a:r>
          </a:p>
        </p:txBody>
      </p:sp>
      <p:cxnSp>
        <p:nvCxnSpPr>
          <p:cNvPr id="14" name="Straight Connector 13">
            <a:extLst>
              <a:ext uri="{FF2B5EF4-FFF2-40B4-BE49-F238E27FC236}">
                <a16:creationId xmlns:a16="http://schemas.microsoft.com/office/drawing/2014/main" id="{8DBA597B-FA39-554D-9DB8-E90C183108D4}"/>
              </a:ext>
            </a:extLst>
          </p:cNvPr>
          <p:cNvCxnSpPr>
            <a:cxnSpLocks/>
          </p:cNvCxnSpPr>
          <p:nvPr/>
        </p:nvCxnSpPr>
        <p:spPr>
          <a:xfrm>
            <a:off x="268865" y="3552302"/>
            <a:ext cx="8516320" cy="0"/>
          </a:xfrm>
          <a:prstGeom prst="line">
            <a:avLst/>
          </a:prstGeom>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4740DF64-6913-2847-B40B-0BED354D6004}"/>
              </a:ext>
            </a:extLst>
          </p:cNvPr>
          <p:cNvSpPr txBox="1"/>
          <p:nvPr/>
        </p:nvSpPr>
        <p:spPr>
          <a:xfrm>
            <a:off x="268865" y="6208360"/>
            <a:ext cx="5009831" cy="369332"/>
          </a:xfrm>
          <a:prstGeom prst="rect">
            <a:avLst/>
          </a:prstGeom>
          <a:noFill/>
        </p:spPr>
        <p:txBody>
          <a:bodyPr wrap="square" rtlCol="0">
            <a:spAutoFit/>
          </a:bodyPr>
          <a:lstStyle/>
          <a:p>
            <a:r>
              <a:rPr lang="en-US" b="1" dirty="0">
                <a:solidFill>
                  <a:schemeClr val="accent2"/>
                </a:solidFill>
              </a:rPr>
              <a:t>Patient responsibility is $1,294</a:t>
            </a:r>
          </a:p>
        </p:txBody>
      </p:sp>
      <p:sp>
        <p:nvSpPr>
          <p:cNvPr id="19" name="TextBox 18">
            <a:extLst>
              <a:ext uri="{FF2B5EF4-FFF2-40B4-BE49-F238E27FC236}">
                <a16:creationId xmlns:a16="http://schemas.microsoft.com/office/drawing/2014/main" id="{3C685671-39C4-B44E-B2EF-D9FA8485AB8F}"/>
              </a:ext>
            </a:extLst>
          </p:cNvPr>
          <p:cNvSpPr txBox="1"/>
          <p:nvPr/>
        </p:nvSpPr>
        <p:spPr>
          <a:xfrm>
            <a:off x="5516894" y="6546850"/>
            <a:ext cx="3055698" cy="276999"/>
          </a:xfrm>
          <a:prstGeom prst="rect">
            <a:avLst/>
          </a:prstGeom>
          <a:noFill/>
        </p:spPr>
        <p:txBody>
          <a:bodyPr wrap="square" rtlCol="0">
            <a:spAutoFit/>
          </a:bodyPr>
          <a:lstStyle/>
          <a:p>
            <a:r>
              <a:rPr lang="en-US" sz="1200" dirty="0"/>
              <a:t>For Agent use only.  Not for distribution.</a:t>
            </a:r>
          </a:p>
        </p:txBody>
      </p:sp>
      <p:sp>
        <p:nvSpPr>
          <p:cNvPr id="20" name="TextBox 19">
            <a:extLst>
              <a:ext uri="{FF2B5EF4-FFF2-40B4-BE49-F238E27FC236}">
                <a16:creationId xmlns:a16="http://schemas.microsoft.com/office/drawing/2014/main" id="{5C035769-EC8B-7F40-9373-AC5B0AB6A4DD}"/>
              </a:ext>
            </a:extLst>
          </p:cNvPr>
          <p:cNvSpPr txBox="1"/>
          <p:nvPr/>
        </p:nvSpPr>
        <p:spPr>
          <a:xfrm>
            <a:off x="46313" y="6400856"/>
            <a:ext cx="4015843" cy="430887"/>
          </a:xfrm>
          <a:prstGeom prst="rect">
            <a:avLst/>
          </a:prstGeom>
          <a:noFill/>
        </p:spPr>
        <p:txBody>
          <a:bodyPr wrap="none" rtlCol="0">
            <a:spAutoFit/>
          </a:bodyPr>
          <a:lstStyle/>
          <a:p>
            <a:r>
              <a:rPr lang="en-US" sz="1100" dirty="0"/>
              <a:t>Charges calculated from </a:t>
            </a:r>
            <a:r>
              <a:rPr lang="en-US" sz="1100" dirty="0">
                <a:hlinkClick r:id="rId2"/>
              </a:rPr>
              <a:t>https://www.fairhealthconsumer.org/</a:t>
            </a:r>
            <a:r>
              <a:rPr lang="en-US" sz="1100" dirty="0"/>
              <a:t> </a:t>
            </a:r>
          </a:p>
          <a:p>
            <a:r>
              <a:rPr lang="en-US" sz="1100" dirty="0"/>
              <a:t>in Zip code 53558.  Obamacare plan estimate from Healthcare.com</a:t>
            </a:r>
          </a:p>
        </p:txBody>
      </p:sp>
      <p:grpSp>
        <p:nvGrpSpPr>
          <p:cNvPr id="17" name="Group 7">
            <a:extLst>
              <a:ext uri="{FF2B5EF4-FFF2-40B4-BE49-F238E27FC236}">
                <a16:creationId xmlns:a16="http://schemas.microsoft.com/office/drawing/2014/main" id="{9C72555C-DAD1-4048-A449-34DDF8594359}"/>
              </a:ext>
            </a:extLst>
          </p:cNvPr>
          <p:cNvGrpSpPr>
            <a:grpSpLocks/>
          </p:cNvGrpSpPr>
          <p:nvPr/>
        </p:nvGrpSpPr>
        <p:grpSpPr bwMode="auto">
          <a:xfrm>
            <a:off x="4009849" y="6546850"/>
            <a:ext cx="1463675" cy="311150"/>
            <a:chOff x="3840480" y="6547104"/>
            <a:chExt cx="1463040" cy="310896"/>
          </a:xfrm>
        </p:grpSpPr>
        <p:sp>
          <p:nvSpPr>
            <p:cNvPr id="21" name="Rectangle 20">
              <a:extLst>
                <a:ext uri="{FF2B5EF4-FFF2-40B4-BE49-F238E27FC236}">
                  <a16:creationId xmlns:a16="http://schemas.microsoft.com/office/drawing/2014/main" id="{10479CD7-52C6-4DFD-AB5A-D720133091AB}"/>
                </a:ext>
              </a:extLst>
            </p:cNvPr>
            <p:cNvSpPr/>
            <p:nvPr/>
          </p:nvSpPr>
          <p:spPr>
            <a:xfrm>
              <a:off x="3840480" y="6547104"/>
              <a:ext cx="1463040" cy="310896"/>
            </a:xfrm>
            <a:prstGeom prst="rect">
              <a:avLst/>
            </a:prstGeom>
            <a:solidFill>
              <a:srgbClr val="3B6B90">
                <a:alpha val="91000"/>
              </a:srgb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350" dirty="0"/>
            </a:p>
          </p:txBody>
        </p:sp>
        <p:pic>
          <p:nvPicPr>
            <p:cNvPr id="22" name="Picture 9">
              <a:extLst>
                <a:ext uri="{FF2B5EF4-FFF2-40B4-BE49-F238E27FC236}">
                  <a16:creationId xmlns:a16="http://schemas.microsoft.com/office/drawing/2014/main" id="{9A1D7CF0-CD43-4FA5-95CC-16BE21E40FD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970189" y="6584778"/>
              <a:ext cx="1203623" cy="2355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50119318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785FD0-A1CD-F047-BBAF-6F8F67D3A53C}"/>
              </a:ext>
            </a:extLst>
          </p:cNvPr>
          <p:cNvSpPr>
            <a:spLocks noGrp="1"/>
          </p:cNvSpPr>
          <p:nvPr>
            <p:ph type="title"/>
          </p:nvPr>
        </p:nvSpPr>
        <p:spPr>
          <a:xfrm>
            <a:off x="0" y="-60327"/>
            <a:ext cx="9144000" cy="1226188"/>
          </a:xfrm>
        </p:spPr>
        <p:txBody>
          <a:bodyPr>
            <a:normAutofit/>
          </a:bodyPr>
          <a:lstStyle/>
          <a:p>
            <a:r>
              <a:rPr lang="en-US" sz="3200" dirty="0"/>
              <a:t>The Bridge to Medicare Plan State Availability</a:t>
            </a:r>
          </a:p>
        </p:txBody>
      </p:sp>
      <p:graphicFrame>
        <p:nvGraphicFramePr>
          <p:cNvPr id="5" name="Content Placeholder 4">
            <a:extLst>
              <a:ext uri="{FF2B5EF4-FFF2-40B4-BE49-F238E27FC236}">
                <a16:creationId xmlns:a16="http://schemas.microsoft.com/office/drawing/2014/main" id="{17A040FD-B02B-AB4B-A01B-F76CE269CAD6}"/>
              </a:ext>
            </a:extLst>
          </p:cNvPr>
          <p:cNvGraphicFramePr>
            <a:graphicFrameLocks noGrp="1"/>
          </p:cNvGraphicFramePr>
          <p:nvPr>
            <p:ph idx="1"/>
            <p:extLst>
              <p:ext uri="{D42A27DB-BD31-4B8C-83A1-F6EECF244321}">
                <p14:modId xmlns:p14="http://schemas.microsoft.com/office/powerpoint/2010/main" val="1467514475"/>
              </p:ext>
            </p:extLst>
          </p:nvPr>
        </p:nvGraphicFramePr>
        <p:xfrm>
          <a:off x="1993559" y="1689524"/>
          <a:ext cx="4762500" cy="4348690"/>
        </p:xfrm>
        <a:graphic>
          <a:graphicData uri="http://schemas.openxmlformats.org/drawingml/2006/table">
            <a:tbl>
              <a:tblPr firstRow="1" bandRow="1">
                <a:tableStyleId>{5C22544A-7EE6-4342-B048-85BDC9FD1C3A}</a:tableStyleId>
              </a:tblPr>
              <a:tblGrid>
                <a:gridCol w="2381250">
                  <a:extLst>
                    <a:ext uri="{9D8B030D-6E8A-4147-A177-3AD203B41FA5}">
                      <a16:colId xmlns:a16="http://schemas.microsoft.com/office/drawing/2014/main" val="3249193157"/>
                    </a:ext>
                  </a:extLst>
                </a:gridCol>
                <a:gridCol w="2381250">
                  <a:extLst>
                    <a:ext uri="{9D8B030D-6E8A-4147-A177-3AD203B41FA5}">
                      <a16:colId xmlns:a16="http://schemas.microsoft.com/office/drawing/2014/main" val="3975084563"/>
                    </a:ext>
                  </a:extLst>
                </a:gridCol>
              </a:tblGrid>
              <a:tr h="869738">
                <a:tc>
                  <a:txBody>
                    <a:bodyPr/>
                    <a:lstStyle/>
                    <a:p>
                      <a:pPr algn="ctr"/>
                      <a:endParaRPr lang="en-US" b="1" dirty="0">
                        <a:solidFill>
                          <a:schemeClr val="accent6"/>
                        </a:solidFill>
                      </a:endParaRPr>
                    </a:p>
                    <a:p>
                      <a:pPr algn="ctr"/>
                      <a:r>
                        <a:rPr lang="en-US" b="1" dirty="0">
                          <a:solidFill>
                            <a:schemeClr val="accent6"/>
                          </a:solidFill>
                        </a:rPr>
                        <a:t>ALABAMA</a:t>
                      </a:r>
                    </a:p>
                  </a:txBody>
                  <a:tcPr>
                    <a:solidFill>
                      <a:schemeClr val="accent2">
                        <a:lumMod val="40000"/>
                        <a:lumOff val="60000"/>
                      </a:schemeClr>
                    </a:solidFill>
                  </a:tcPr>
                </a:tc>
                <a:tc>
                  <a:txBody>
                    <a:bodyPr/>
                    <a:lstStyle/>
                    <a:p>
                      <a:pPr algn="ctr"/>
                      <a:endParaRPr lang="en-US" b="1" dirty="0">
                        <a:solidFill>
                          <a:schemeClr val="accent6"/>
                        </a:solidFill>
                      </a:endParaRPr>
                    </a:p>
                    <a:p>
                      <a:pPr algn="ctr"/>
                      <a:r>
                        <a:rPr lang="en-US" b="1" dirty="0">
                          <a:solidFill>
                            <a:schemeClr val="accent6"/>
                          </a:solidFill>
                        </a:rPr>
                        <a:t>KENTUCKY</a:t>
                      </a:r>
                    </a:p>
                  </a:txBody>
                  <a:tcPr>
                    <a:solidFill>
                      <a:schemeClr val="accent2">
                        <a:lumMod val="40000"/>
                        <a:lumOff val="60000"/>
                      </a:schemeClr>
                    </a:solidFill>
                  </a:tcPr>
                </a:tc>
                <a:extLst>
                  <a:ext uri="{0D108BD9-81ED-4DB2-BD59-A6C34878D82A}">
                    <a16:rowId xmlns:a16="http://schemas.microsoft.com/office/drawing/2014/main" val="806352794"/>
                  </a:ext>
                </a:extLst>
              </a:tr>
              <a:tr h="869738">
                <a:tc>
                  <a:txBody>
                    <a:bodyPr/>
                    <a:lstStyle/>
                    <a:p>
                      <a:pPr algn="ctr"/>
                      <a:endParaRPr lang="en-US" b="1" dirty="0">
                        <a:solidFill>
                          <a:schemeClr val="accent6"/>
                        </a:solidFill>
                      </a:endParaRPr>
                    </a:p>
                    <a:p>
                      <a:pPr algn="ctr"/>
                      <a:r>
                        <a:rPr lang="en-US" b="1" dirty="0">
                          <a:solidFill>
                            <a:schemeClr val="accent6"/>
                          </a:solidFill>
                        </a:rPr>
                        <a:t>ARKANSAS</a:t>
                      </a:r>
                    </a:p>
                  </a:txBody>
                  <a:tcPr>
                    <a:solidFill>
                      <a:schemeClr val="accent2">
                        <a:lumMod val="40000"/>
                        <a:lumOff val="60000"/>
                      </a:schemeClr>
                    </a:solidFill>
                  </a:tcPr>
                </a:tc>
                <a:tc>
                  <a:txBody>
                    <a:bodyPr/>
                    <a:lstStyle/>
                    <a:p>
                      <a:pPr algn="ctr"/>
                      <a:endParaRPr lang="en-US" b="1" dirty="0">
                        <a:solidFill>
                          <a:schemeClr val="accent6"/>
                        </a:solidFill>
                      </a:endParaRPr>
                    </a:p>
                    <a:p>
                      <a:pPr algn="ctr"/>
                      <a:r>
                        <a:rPr lang="en-US" b="1" dirty="0">
                          <a:solidFill>
                            <a:schemeClr val="accent6"/>
                          </a:solidFill>
                        </a:rPr>
                        <a:t>OHIO</a:t>
                      </a:r>
                    </a:p>
                  </a:txBody>
                  <a:tcPr>
                    <a:solidFill>
                      <a:schemeClr val="accent2">
                        <a:lumMod val="40000"/>
                        <a:lumOff val="60000"/>
                      </a:schemeClr>
                    </a:solidFill>
                  </a:tcPr>
                </a:tc>
                <a:extLst>
                  <a:ext uri="{0D108BD9-81ED-4DB2-BD59-A6C34878D82A}">
                    <a16:rowId xmlns:a16="http://schemas.microsoft.com/office/drawing/2014/main" val="1770943263"/>
                  </a:ext>
                </a:extLst>
              </a:tr>
              <a:tr h="869738">
                <a:tc>
                  <a:txBody>
                    <a:bodyPr/>
                    <a:lstStyle/>
                    <a:p>
                      <a:pPr algn="ctr"/>
                      <a:endParaRPr lang="en-US" b="1" dirty="0">
                        <a:solidFill>
                          <a:schemeClr val="accent6"/>
                        </a:solidFill>
                      </a:endParaRPr>
                    </a:p>
                    <a:p>
                      <a:pPr algn="ctr"/>
                      <a:r>
                        <a:rPr lang="en-US" b="1" dirty="0">
                          <a:solidFill>
                            <a:schemeClr val="accent6"/>
                          </a:solidFill>
                        </a:rPr>
                        <a:t>FLORIDA</a:t>
                      </a:r>
                    </a:p>
                  </a:txBody>
                  <a:tcPr>
                    <a:solidFill>
                      <a:schemeClr val="accent2">
                        <a:lumMod val="40000"/>
                        <a:lumOff val="60000"/>
                      </a:schemeClr>
                    </a:solidFill>
                  </a:tcPr>
                </a:tc>
                <a:tc>
                  <a:txBody>
                    <a:bodyPr/>
                    <a:lstStyle/>
                    <a:p>
                      <a:pPr algn="ctr"/>
                      <a:endParaRPr lang="en-US" b="1" dirty="0">
                        <a:solidFill>
                          <a:schemeClr val="accent6"/>
                        </a:solidFill>
                      </a:endParaRPr>
                    </a:p>
                    <a:p>
                      <a:pPr algn="ctr"/>
                      <a:r>
                        <a:rPr lang="en-US" b="1" dirty="0">
                          <a:solidFill>
                            <a:schemeClr val="accent6"/>
                          </a:solidFill>
                        </a:rPr>
                        <a:t>PENNSYLVANIA</a:t>
                      </a:r>
                    </a:p>
                  </a:txBody>
                  <a:tcPr>
                    <a:solidFill>
                      <a:schemeClr val="accent2">
                        <a:lumMod val="40000"/>
                        <a:lumOff val="60000"/>
                      </a:schemeClr>
                    </a:solidFill>
                  </a:tcPr>
                </a:tc>
                <a:extLst>
                  <a:ext uri="{0D108BD9-81ED-4DB2-BD59-A6C34878D82A}">
                    <a16:rowId xmlns:a16="http://schemas.microsoft.com/office/drawing/2014/main" val="2941368244"/>
                  </a:ext>
                </a:extLst>
              </a:tr>
              <a:tr h="869738">
                <a:tc>
                  <a:txBody>
                    <a:bodyPr/>
                    <a:lstStyle/>
                    <a:p>
                      <a:pPr algn="ctr"/>
                      <a:endParaRPr lang="en-US" b="1" dirty="0">
                        <a:solidFill>
                          <a:schemeClr val="accent6"/>
                        </a:solidFill>
                      </a:endParaRPr>
                    </a:p>
                    <a:p>
                      <a:pPr algn="ctr"/>
                      <a:r>
                        <a:rPr lang="en-US" b="1" dirty="0">
                          <a:solidFill>
                            <a:schemeClr val="accent6"/>
                          </a:solidFill>
                        </a:rPr>
                        <a:t>GEORGIA</a:t>
                      </a:r>
                    </a:p>
                  </a:txBody>
                  <a:tcPr>
                    <a:solidFill>
                      <a:schemeClr val="accent2">
                        <a:lumMod val="40000"/>
                        <a:lumOff val="60000"/>
                      </a:schemeClr>
                    </a:solidFill>
                  </a:tcPr>
                </a:tc>
                <a:tc>
                  <a:txBody>
                    <a:bodyPr/>
                    <a:lstStyle/>
                    <a:p>
                      <a:pPr algn="ctr"/>
                      <a:endParaRPr lang="en-US" b="1" dirty="0">
                        <a:solidFill>
                          <a:schemeClr val="accent6"/>
                        </a:solidFill>
                      </a:endParaRPr>
                    </a:p>
                    <a:p>
                      <a:pPr algn="ctr"/>
                      <a:r>
                        <a:rPr lang="en-US" b="1" dirty="0">
                          <a:solidFill>
                            <a:schemeClr val="accent6"/>
                          </a:solidFill>
                        </a:rPr>
                        <a:t>TEXAS</a:t>
                      </a:r>
                    </a:p>
                  </a:txBody>
                  <a:tcPr>
                    <a:solidFill>
                      <a:schemeClr val="accent2">
                        <a:lumMod val="40000"/>
                        <a:lumOff val="60000"/>
                      </a:schemeClr>
                    </a:solidFill>
                  </a:tcPr>
                </a:tc>
                <a:extLst>
                  <a:ext uri="{0D108BD9-81ED-4DB2-BD59-A6C34878D82A}">
                    <a16:rowId xmlns:a16="http://schemas.microsoft.com/office/drawing/2014/main" val="1188981577"/>
                  </a:ext>
                </a:extLst>
              </a:tr>
              <a:tr h="869738">
                <a:tc>
                  <a:txBody>
                    <a:bodyPr/>
                    <a:lstStyle/>
                    <a:p>
                      <a:pPr algn="ctr"/>
                      <a:endParaRPr lang="en-US" b="1" dirty="0">
                        <a:solidFill>
                          <a:schemeClr val="accent6"/>
                        </a:solidFill>
                      </a:endParaRPr>
                    </a:p>
                  </a:txBody>
                  <a:tcPr>
                    <a:solidFill>
                      <a:schemeClr val="accent2">
                        <a:lumMod val="40000"/>
                        <a:lumOff val="60000"/>
                      </a:schemeClr>
                    </a:solidFill>
                  </a:tcPr>
                </a:tc>
                <a:tc>
                  <a:txBody>
                    <a:bodyPr/>
                    <a:lstStyle/>
                    <a:p>
                      <a:pPr algn="ctr"/>
                      <a:endParaRPr lang="en-US" b="1" dirty="0">
                        <a:solidFill>
                          <a:schemeClr val="accent6"/>
                        </a:solidFill>
                      </a:endParaRPr>
                    </a:p>
                    <a:p>
                      <a:pPr algn="ctr"/>
                      <a:r>
                        <a:rPr lang="en-US" b="1" dirty="0">
                          <a:solidFill>
                            <a:schemeClr val="accent6"/>
                          </a:solidFill>
                        </a:rPr>
                        <a:t>VIRGINIA</a:t>
                      </a:r>
                    </a:p>
                  </a:txBody>
                  <a:tcPr>
                    <a:solidFill>
                      <a:schemeClr val="accent2">
                        <a:lumMod val="40000"/>
                        <a:lumOff val="60000"/>
                      </a:schemeClr>
                    </a:solidFill>
                  </a:tcPr>
                </a:tc>
                <a:extLst>
                  <a:ext uri="{0D108BD9-81ED-4DB2-BD59-A6C34878D82A}">
                    <a16:rowId xmlns:a16="http://schemas.microsoft.com/office/drawing/2014/main" val="3951780900"/>
                  </a:ext>
                </a:extLst>
              </a:tr>
            </a:tbl>
          </a:graphicData>
        </a:graphic>
      </p:graphicFrame>
      <p:sp>
        <p:nvSpPr>
          <p:cNvPr id="4" name="Slide Number Placeholder 3">
            <a:extLst>
              <a:ext uri="{FF2B5EF4-FFF2-40B4-BE49-F238E27FC236}">
                <a16:creationId xmlns:a16="http://schemas.microsoft.com/office/drawing/2014/main" id="{9619DA89-C68A-8944-A71D-C04F45B4DA5F}"/>
              </a:ext>
            </a:extLst>
          </p:cNvPr>
          <p:cNvSpPr>
            <a:spLocks noGrp="1"/>
          </p:cNvSpPr>
          <p:nvPr>
            <p:ph type="sldNum" sz="quarter" idx="12"/>
          </p:nvPr>
        </p:nvSpPr>
        <p:spPr/>
        <p:txBody>
          <a:bodyPr/>
          <a:lstStyle/>
          <a:p>
            <a:pPr>
              <a:defRPr/>
            </a:pPr>
            <a:fld id="{5BBEB966-8F10-F34C-B3A9-FEF07EA1F24B}" type="slidenum">
              <a:rPr lang="en-US" smtClean="0"/>
              <a:pPr>
                <a:defRPr/>
              </a:pPr>
              <a:t>31</a:t>
            </a:fld>
            <a:endParaRPr lang="en-US" dirty="0"/>
          </a:p>
        </p:txBody>
      </p:sp>
      <p:sp>
        <p:nvSpPr>
          <p:cNvPr id="6" name="TextBox 5">
            <a:extLst>
              <a:ext uri="{FF2B5EF4-FFF2-40B4-BE49-F238E27FC236}">
                <a16:creationId xmlns:a16="http://schemas.microsoft.com/office/drawing/2014/main" id="{E3EEB40C-4AC4-744E-BE49-68404646997C}"/>
              </a:ext>
            </a:extLst>
          </p:cNvPr>
          <p:cNvSpPr txBox="1"/>
          <p:nvPr/>
        </p:nvSpPr>
        <p:spPr>
          <a:xfrm>
            <a:off x="603441" y="6487155"/>
            <a:ext cx="3055698" cy="276999"/>
          </a:xfrm>
          <a:prstGeom prst="rect">
            <a:avLst/>
          </a:prstGeom>
          <a:noFill/>
        </p:spPr>
        <p:txBody>
          <a:bodyPr wrap="square" rtlCol="0">
            <a:spAutoFit/>
          </a:bodyPr>
          <a:lstStyle/>
          <a:p>
            <a:r>
              <a:rPr lang="en-US" sz="1200" dirty="0"/>
              <a:t>For Agent use only.  Not for distribution.</a:t>
            </a:r>
          </a:p>
        </p:txBody>
      </p:sp>
      <p:sp>
        <p:nvSpPr>
          <p:cNvPr id="3" name="TextBox 2">
            <a:extLst>
              <a:ext uri="{FF2B5EF4-FFF2-40B4-BE49-F238E27FC236}">
                <a16:creationId xmlns:a16="http://schemas.microsoft.com/office/drawing/2014/main" id="{47360DA9-371A-4F49-96F5-A457AD8B6225}"/>
              </a:ext>
            </a:extLst>
          </p:cNvPr>
          <p:cNvSpPr txBox="1"/>
          <p:nvPr/>
        </p:nvSpPr>
        <p:spPr>
          <a:xfrm>
            <a:off x="7486650" y="6320790"/>
            <a:ext cx="1417320" cy="246221"/>
          </a:xfrm>
          <a:prstGeom prst="rect">
            <a:avLst/>
          </a:prstGeom>
          <a:noFill/>
        </p:spPr>
        <p:txBody>
          <a:bodyPr wrap="square" rtlCol="0">
            <a:spAutoFit/>
          </a:bodyPr>
          <a:lstStyle/>
          <a:p>
            <a:r>
              <a:rPr lang="en-US" sz="1000" dirty="0"/>
              <a:t>Current as of 12/12/18</a:t>
            </a:r>
          </a:p>
        </p:txBody>
      </p:sp>
      <p:grpSp>
        <p:nvGrpSpPr>
          <p:cNvPr id="7" name="Group 7">
            <a:extLst>
              <a:ext uri="{FF2B5EF4-FFF2-40B4-BE49-F238E27FC236}">
                <a16:creationId xmlns:a16="http://schemas.microsoft.com/office/drawing/2014/main" id="{585645AA-BF7D-49CD-B4A0-AF68377EE915}"/>
              </a:ext>
            </a:extLst>
          </p:cNvPr>
          <p:cNvGrpSpPr>
            <a:grpSpLocks/>
          </p:cNvGrpSpPr>
          <p:nvPr/>
        </p:nvGrpSpPr>
        <p:grpSpPr bwMode="auto">
          <a:xfrm>
            <a:off x="3840163" y="6546850"/>
            <a:ext cx="1463675" cy="311150"/>
            <a:chOff x="3840480" y="6547104"/>
            <a:chExt cx="1463040" cy="310896"/>
          </a:xfrm>
        </p:grpSpPr>
        <p:sp>
          <p:nvSpPr>
            <p:cNvPr id="8" name="Rectangle 7">
              <a:extLst>
                <a:ext uri="{FF2B5EF4-FFF2-40B4-BE49-F238E27FC236}">
                  <a16:creationId xmlns:a16="http://schemas.microsoft.com/office/drawing/2014/main" id="{63FB32C6-0FB4-4166-8D2A-592220CC4993}"/>
                </a:ext>
              </a:extLst>
            </p:cNvPr>
            <p:cNvSpPr/>
            <p:nvPr/>
          </p:nvSpPr>
          <p:spPr>
            <a:xfrm>
              <a:off x="3840480" y="6547104"/>
              <a:ext cx="1463040" cy="310896"/>
            </a:xfrm>
            <a:prstGeom prst="rect">
              <a:avLst/>
            </a:prstGeom>
            <a:solidFill>
              <a:srgbClr val="3B6B90">
                <a:alpha val="91000"/>
              </a:srgb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350" dirty="0"/>
            </a:p>
          </p:txBody>
        </p:sp>
        <p:pic>
          <p:nvPicPr>
            <p:cNvPr id="9" name="Picture 9">
              <a:extLst>
                <a:ext uri="{FF2B5EF4-FFF2-40B4-BE49-F238E27FC236}">
                  <a16:creationId xmlns:a16="http://schemas.microsoft.com/office/drawing/2014/main" id="{A8533BEE-67C7-4432-A177-0C7C04DDCF8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970189" y="6584778"/>
              <a:ext cx="1203623" cy="2355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63429178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7715" y="55924"/>
            <a:ext cx="8508570" cy="758115"/>
          </a:xfrm>
        </p:spPr>
        <p:txBody>
          <a:bodyPr>
            <a:normAutofit/>
          </a:bodyPr>
          <a:lstStyle/>
          <a:p>
            <a:r>
              <a:rPr lang="en-US" sz="3600" dirty="0"/>
              <a:t>Pivot Health’s STM </a:t>
            </a:r>
            <a:r>
              <a:rPr lang="mr-IN" sz="3600" dirty="0"/>
              <a:t>–</a:t>
            </a:r>
            <a:r>
              <a:rPr lang="en-US" sz="3600" dirty="0"/>
              <a:t> The Process</a:t>
            </a:r>
          </a:p>
        </p:txBody>
      </p:sp>
      <p:sp>
        <p:nvSpPr>
          <p:cNvPr id="3" name="Content Placeholder 2"/>
          <p:cNvSpPr>
            <a:spLocks noGrp="1"/>
          </p:cNvSpPr>
          <p:nvPr>
            <p:ph type="body" idx="1"/>
          </p:nvPr>
        </p:nvSpPr>
        <p:spPr>
          <a:xfrm>
            <a:off x="317715" y="814039"/>
            <a:ext cx="8508570" cy="4928839"/>
          </a:xfrm>
        </p:spPr>
        <p:txBody>
          <a:bodyPr/>
          <a:lstStyle/>
          <a:p>
            <a:endParaRPr lang="en-US" sz="2000" b="1" dirty="0"/>
          </a:p>
          <a:p>
            <a:r>
              <a:rPr lang="en-US" sz="2000" b="1" dirty="0"/>
              <a:t>Quoting:</a:t>
            </a:r>
          </a:p>
          <a:p>
            <a:pPr marL="457200" indent="-457200">
              <a:buFont typeface="Arial"/>
              <a:buChar char="•"/>
            </a:pPr>
            <a:r>
              <a:rPr lang="en-US" sz="2000" dirty="0"/>
              <a:t>Bridge To Medicare available in Product tab at the top of quoting page</a:t>
            </a:r>
          </a:p>
          <a:p>
            <a:r>
              <a:rPr lang="en-US" sz="2000" b="1" dirty="0"/>
              <a:t>Applying:</a:t>
            </a:r>
          </a:p>
          <a:p>
            <a:pPr marL="457200" indent="-457200">
              <a:buFont typeface="Arial"/>
              <a:buChar char="•"/>
            </a:pPr>
            <a:r>
              <a:rPr lang="en-US" sz="2000" dirty="0"/>
              <a:t>Simplified underwriting </a:t>
            </a:r>
            <a:r>
              <a:rPr lang="mr-IN" sz="2000" dirty="0"/>
              <a:t>–</a:t>
            </a:r>
            <a:r>
              <a:rPr lang="en-US" sz="2000" dirty="0"/>
              <a:t> 5 medical questions</a:t>
            </a:r>
          </a:p>
          <a:p>
            <a:pPr marL="457200" indent="-457200">
              <a:buFont typeface="Arial"/>
              <a:buChar char="•"/>
            </a:pPr>
            <a:r>
              <a:rPr lang="en-US" sz="2000" dirty="0"/>
              <a:t>Applicant </a:t>
            </a:r>
            <a:r>
              <a:rPr lang="mr-IN" sz="2000" dirty="0"/>
              <a:t>–</a:t>
            </a:r>
            <a:r>
              <a:rPr lang="en-US" sz="2000" dirty="0"/>
              <a:t> age 62 </a:t>
            </a:r>
            <a:r>
              <a:rPr lang="mr-IN" sz="2000" dirty="0"/>
              <a:t>–</a:t>
            </a:r>
            <a:r>
              <a:rPr lang="en-US" sz="2000" dirty="0"/>
              <a:t> 64 years &amp; 11 months</a:t>
            </a:r>
          </a:p>
          <a:p>
            <a:pPr marL="1092200" lvl="1" indent="-457200">
              <a:buFont typeface="Arial"/>
              <a:buChar char="•"/>
            </a:pPr>
            <a:r>
              <a:rPr lang="en-US" sz="2000" dirty="0"/>
              <a:t>Coverage can include spouse (up to age 65 yrs.) and Child(ren)</a:t>
            </a:r>
          </a:p>
          <a:p>
            <a:pPr marL="457200" indent="-457200">
              <a:buFont typeface="Arial"/>
              <a:buChar char="•"/>
            </a:pPr>
            <a:r>
              <a:rPr lang="en-US" sz="2000" dirty="0"/>
              <a:t>Accept/reject on the spot</a:t>
            </a:r>
          </a:p>
          <a:p>
            <a:pPr marL="457200" indent="-457200">
              <a:buFont typeface="Arial"/>
              <a:buChar char="•"/>
            </a:pPr>
            <a:r>
              <a:rPr lang="en-US" sz="2000" dirty="0"/>
              <a:t>eSignature for self-service</a:t>
            </a:r>
          </a:p>
          <a:p>
            <a:pPr marL="457200" indent="-457200">
              <a:buFont typeface="Arial"/>
              <a:buChar char="•"/>
            </a:pPr>
            <a:r>
              <a:rPr lang="en-US" sz="2000" dirty="0"/>
              <a:t>Coverage effective date as soon as next day up to 60 days in advance</a:t>
            </a:r>
          </a:p>
          <a:p>
            <a:pPr marL="457200" indent="-457200">
              <a:buFont typeface="Arial"/>
              <a:buChar char="•"/>
            </a:pPr>
            <a:r>
              <a:rPr lang="en-US" sz="2000" dirty="0"/>
              <a:t>10 day free look</a:t>
            </a:r>
          </a:p>
          <a:p>
            <a:pPr marL="457200" indent="-457200">
              <a:buFont typeface="Arial"/>
              <a:buChar char="•"/>
            </a:pPr>
            <a:r>
              <a:rPr lang="en-US" sz="2000" dirty="0"/>
              <a:t>Waiting periods do apply – 5 day wait for sickness &amp; prescription drug fulfillment, 30 day wait for cancer</a:t>
            </a:r>
          </a:p>
        </p:txBody>
      </p:sp>
      <p:sp>
        <p:nvSpPr>
          <p:cNvPr id="5" name="TextBox 4"/>
          <p:cNvSpPr txBox="1"/>
          <p:nvPr/>
        </p:nvSpPr>
        <p:spPr>
          <a:xfrm>
            <a:off x="146241" y="6450122"/>
            <a:ext cx="3055698" cy="276999"/>
          </a:xfrm>
          <a:prstGeom prst="rect">
            <a:avLst/>
          </a:prstGeom>
          <a:noFill/>
        </p:spPr>
        <p:txBody>
          <a:bodyPr wrap="square" rtlCol="0">
            <a:spAutoFit/>
          </a:bodyPr>
          <a:lstStyle/>
          <a:p>
            <a:r>
              <a:rPr lang="en-US" sz="1200" dirty="0"/>
              <a:t>For Agent use only.  Not for distribution.</a:t>
            </a:r>
          </a:p>
        </p:txBody>
      </p:sp>
      <p:sp>
        <p:nvSpPr>
          <p:cNvPr id="4" name="Slide Number Placeholder 3">
            <a:extLst>
              <a:ext uri="{FF2B5EF4-FFF2-40B4-BE49-F238E27FC236}">
                <a16:creationId xmlns:a16="http://schemas.microsoft.com/office/drawing/2014/main" id="{1462280B-E611-7740-88C9-606FC0952AD7}"/>
              </a:ext>
            </a:extLst>
          </p:cNvPr>
          <p:cNvSpPr>
            <a:spLocks noGrp="1"/>
          </p:cNvSpPr>
          <p:nvPr>
            <p:ph type="sldNum" sz="quarter" idx="12"/>
          </p:nvPr>
        </p:nvSpPr>
        <p:spPr/>
        <p:txBody>
          <a:bodyPr/>
          <a:lstStyle/>
          <a:p>
            <a:pPr>
              <a:defRPr/>
            </a:pPr>
            <a:fld id="{5BBEB966-8F10-F34C-B3A9-FEF07EA1F24B}" type="slidenum">
              <a:rPr lang="en-US" smtClean="0"/>
              <a:pPr>
                <a:defRPr/>
              </a:pPr>
              <a:t>32</a:t>
            </a:fld>
            <a:endParaRPr lang="en-US" dirty="0"/>
          </a:p>
        </p:txBody>
      </p:sp>
      <p:grpSp>
        <p:nvGrpSpPr>
          <p:cNvPr id="6" name="Group 7">
            <a:extLst>
              <a:ext uri="{FF2B5EF4-FFF2-40B4-BE49-F238E27FC236}">
                <a16:creationId xmlns:a16="http://schemas.microsoft.com/office/drawing/2014/main" id="{6225437A-D417-4711-A921-674747C446A3}"/>
              </a:ext>
            </a:extLst>
          </p:cNvPr>
          <p:cNvGrpSpPr>
            <a:grpSpLocks/>
          </p:cNvGrpSpPr>
          <p:nvPr/>
        </p:nvGrpSpPr>
        <p:grpSpPr bwMode="auto">
          <a:xfrm>
            <a:off x="3840163" y="6546850"/>
            <a:ext cx="1463675" cy="311150"/>
            <a:chOff x="3840480" y="6547104"/>
            <a:chExt cx="1463040" cy="310896"/>
          </a:xfrm>
        </p:grpSpPr>
        <p:sp>
          <p:nvSpPr>
            <p:cNvPr id="7" name="Rectangle 6">
              <a:extLst>
                <a:ext uri="{FF2B5EF4-FFF2-40B4-BE49-F238E27FC236}">
                  <a16:creationId xmlns:a16="http://schemas.microsoft.com/office/drawing/2014/main" id="{37C61F1F-6135-4922-BEB9-747FA35BEE8E}"/>
                </a:ext>
              </a:extLst>
            </p:cNvPr>
            <p:cNvSpPr/>
            <p:nvPr/>
          </p:nvSpPr>
          <p:spPr>
            <a:xfrm>
              <a:off x="3840480" y="6547104"/>
              <a:ext cx="1463040" cy="310896"/>
            </a:xfrm>
            <a:prstGeom prst="rect">
              <a:avLst/>
            </a:prstGeom>
            <a:solidFill>
              <a:srgbClr val="3B6B90">
                <a:alpha val="91000"/>
              </a:srgb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350" dirty="0"/>
            </a:p>
          </p:txBody>
        </p:sp>
        <p:pic>
          <p:nvPicPr>
            <p:cNvPr id="8" name="Picture 9">
              <a:extLst>
                <a:ext uri="{FF2B5EF4-FFF2-40B4-BE49-F238E27FC236}">
                  <a16:creationId xmlns:a16="http://schemas.microsoft.com/office/drawing/2014/main" id="{FC75C597-708A-4BA6-8487-E6401EE1763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970189" y="6584778"/>
              <a:ext cx="1203623" cy="2355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61017620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FEB8A2-4589-AD4D-8D84-1DBEBE91A35B}"/>
              </a:ext>
            </a:extLst>
          </p:cNvPr>
          <p:cNvSpPr>
            <a:spLocks noGrp="1"/>
          </p:cNvSpPr>
          <p:nvPr>
            <p:ph type="title"/>
          </p:nvPr>
        </p:nvSpPr>
        <p:spPr/>
        <p:txBody>
          <a:bodyPr/>
          <a:lstStyle/>
          <a:p>
            <a:r>
              <a:rPr lang="en-US" dirty="0"/>
              <a:t>Agent Resource Page</a:t>
            </a:r>
          </a:p>
        </p:txBody>
      </p:sp>
      <p:sp>
        <p:nvSpPr>
          <p:cNvPr id="3" name="Content Placeholder 2">
            <a:extLst>
              <a:ext uri="{FF2B5EF4-FFF2-40B4-BE49-F238E27FC236}">
                <a16:creationId xmlns:a16="http://schemas.microsoft.com/office/drawing/2014/main" id="{DF69F76B-6EC5-034F-ADF7-AA93EAD7CB60}"/>
              </a:ext>
            </a:extLst>
          </p:cNvPr>
          <p:cNvSpPr>
            <a:spLocks noGrp="1"/>
          </p:cNvSpPr>
          <p:nvPr>
            <p:ph idx="1"/>
          </p:nvPr>
        </p:nvSpPr>
        <p:spPr/>
        <p:txBody>
          <a:bodyPr/>
          <a:lstStyle/>
          <a:p>
            <a:r>
              <a:rPr lang="en-US" dirty="0"/>
              <a:t>What does Pivot offer to help you sell more</a:t>
            </a:r>
          </a:p>
          <a:p>
            <a:endParaRPr lang="en-US" dirty="0"/>
          </a:p>
          <a:p>
            <a:r>
              <a:rPr lang="en-US" dirty="0">
                <a:hlinkClick r:id="rId2"/>
              </a:rPr>
              <a:t>https://www.pivothealth.com/agent/admin/login</a:t>
            </a:r>
            <a:endParaRPr lang="en-US" dirty="0"/>
          </a:p>
        </p:txBody>
      </p:sp>
      <p:sp>
        <p:nvSpPr>
          <p:cNvPr id="4" name="Slide Number Placeholder 3">
            <a:extLst>
              <a:ext uri="{FF2B5EF4-FFF2-40B4-BE49-F238E27FC236}">
                <a16:creationId xmlns:a16="http://schemas.microsoft.com/office/drawing/2014/main" id="{E409DA50-5FE8-C941-A4C8-96312A41A32A}"/>
              </a:ext>
            </a:extLst>
          </p:cNvPr>
          <p:cNvSpPr>
            <a:spLocks noGrp="1"/>
          </p:cNvSpPr>
          <p:nvPr>
            <p:ph type="sldNum" sz="quarter" idx="12"/>
          </p:nvPr>
        </p:nvSpPr>
        <p:spPr/>
        <p:txBody>
          <a:bodyPr/>
          <a:lstStyle/>
          <a:p>
            <a:pPr>
              <a:defRPr/>
            </a:pPr>
            <a:fld id="{5BBEB966-8F10-F34C-B3A9-FEF07EA1F24B}" type="slidenum">
              <a:rPr lang="en-US" smtClean="0"/>
              <a:pPr>
                <a:defRPr/>
              </a:pPr>
              <a:t>33</a:t>
            </a:fld>
            <a:endParaRPr lang="en-US" dirty="0"/>
          </a:p>
        </p:txBody>
      </p:sp>
      <p:pic>
        <p:nvPicPr>
          <p:cNvPr id="7" name="Picture 6" descr="A screenshot of a cell phone&#10;&#10;Description automatically generated">
            <a:extLst>
              <a:ext uri="{FF2B5EF4-FFF2-40B4-BE49-F238E27FC236}">
                <a16:creationId xmlns:a16="http://schemas.microsoft.com/office/drawing/2014/main" id="{61DA1EF2-7A30-1146-91F4-D8CE3BEA2EEC}"/>
              </a:ext>
            </a:extLst>
          </p:cNvPr>
          <p:cNvPicPr>
            <a:picLocks noChangeAspect="1"/>
          </p:cNvPicPr>
          <p:nvPr/>
        </p:nvPicPr>
        <p:blipFill>
          <a:blip r:embed="rId3"/>
          <a:stretch>
            <a:fillRect/>
          </a:stretch>
        </p:blipFill>
        <p:spPr>
          <a:xfrm>
            <a:off x="0" y="4289786"/>
            <a:ext cx="9144000" cy="1504709"/>
          </a:xfrm>
          <a:prstGeom prst="rect">
            <a:avLst/>
          </a:prstGeom>
        </p:spPr>
      </p:pic>
      <p:cxnSp>
        <p:nvCxnSpPr>
          <p:cNvPr id="9" name="Straight Arrow Connector 8">
            <a:extLst>
              <a:ext uri="{FF2B5EF4-FFF2-40B4-BE49-F238E27FC236}">
                <a16:creationId xmlns:a16="http://schemas.microsoft.com/office/drawing/2014/main" id="{52722A32-DD46-3245-B7CD-A31FE17C8882}"/>
              </a:ext>
            </a:extLst>
          </p:cNvPr>
          <p:cNvCxnSpPr>
            <a:cxnSpLocks/>
          </p:cNvCxnSpPr>
          <p:nvPr/>
        </p:nvCxnSpPr>
        <p:spPr>
          <a:xfrm>
            <a:off x="3316224" y="3537431"/>
            <a:ext cx="390144" cy="860786"/>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8" name="TextBox 7">
            <a:extLst>
              <a:ext uri="{FF2B5EF4-FFF2-40B4-BE49-F238E27FC236}">
                <a16:creationId xmlns:a16="http://schemas.microsoft.com/office/drawing/2014/main" id="{776060C4-CA28-B446-B00C-7850125C012B}"/>
              </a:ext>
            </a:extLst>
          </p:cNvPr>
          <p:cNvSpPr txBox="1"/>
          <p:nvPr/>
        </p:nvSpPr>
        <p:spPr>
          <a:xfrm>
            <a:off x="146241" y="6450122"/>
            <a:ext cx="3055698" cy="276999"/>
          </a:xfrm>
          <a:prstGeom prst="rect">
            <a:avLst/>
          </a:prstGeom>
          <a:noFill/>
        </p:spPr>
        <p:txBody>
          <a:bodyPr wrap="square" rtlCol="0">
            <a:spAutoFit/>
          </a:bodyPr>
          <a:lstStyle/>
          <a:p>
            <a:r>
              <a:rPr lang="en-US" sz="1200" dirty="0"/>
              <a:t>For Agent use only.  Not for distribution</a:t>
            </a:r>
          </a:p>
        </p:txBody>
      </p:sp>
      <p:grpSp>
        <p:nvGrpSpPr>
          <p:cNvPr id="10" name="Group 7">
            <a:extLst>
              <a:ext uri="{FF2B5EF4-FFF2-40B4-BE49-F238E27FC236}">
                <a16:creationId xmlns:a16="http://schemas.microsoft.com/office/drawing/2014/main" id="{1E5F75D4-7A9A-49ED-AE58-244FE2B30185}"/>
              </a:ext>
            </a:extLst>
          </p:cNvPr>
          <p:cNvGrpSpPr>
            <a:grpSpLocks/>
          </p:cNvGrpSpPr>
          <p:nvPr/>
        </p:nvGrpSpPr>
        <p:grpSpPr bwMode="auto">
          <a:xfrm>
            <a:off x="3840163" y="6546850"/>
            <a:ext cx="1463675" cy="311150"/>
            <a:chOff x="3840480" y="6547104"/>
            <a:chExt cx="1463040" cy="310896"/>
          </a:xfrm>
        </p:grpSpPr>
        <p:sp>
          <p:nvSpPr>
            <p:cNvPr id="11" name="Rectangle 10">
              <a:extLst>
                <a:ext uri="{FF2B5EF4-FFF2-40B4-BE49-F238E27FC236}">
                  <a16:creationId xmlns:a16="http://schemas.microsoft.com/office/drawing/2014/main" id="{F5B1F7D5-C291-4FEF-8C8B-148CEB0FA97C}"/>
                </a:ext>
              </a:extLst>
            </p:cNvPr>
            <p:cNvSpPr/>
            <p:nvPr/>
          </p:nvSpPr>
          <p:spPr>
            <a:xfrm>
              <a:off x="3840480" y="6547104"/>
              <a:ext cx="1463040" cy="310896"/>
            </a:xfrm>
            <a:prstGeom prst="rect">
              <a:avLst/>
            </a:prstGeom>
            <a:solidFill>
              <a:srgbClr val="3B6B90">
                <a:alpha val="91000"/>
              </a:srgb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350" dirty="0"/>
            </a:p>
          </p:txBody>
        </p:sp>
        <p:pic>
          <p:nvPicPr>
            <p:cNvPr id="12" name="Picture 9">
              <a:extLst>
                <a:ext uri="{FF2B5EF4-FFF2-40B4-BE49-F238E27FC236}">
                  <a16:creationId xmlns:a16="http://schemas.microsoft.com/office/drawing/2014/main" id="{B541BF58-03D5-440B-B53C-3DF2686E8A43}"/>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970189" y="6584778"/>
              <a:ext cx="1203623" cy="2355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67086488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4B3C37-23DA-8A48-9EA8-2DCD9A631300}"/>
              </a:ext>
            </a:extLst>
          </p:cNvPr>
          <p:cNvSpPr>
            <a:spLocks noGrp="1"/>
          </p:cNvSpPr>
          <p:nvPr>
            <p:ph type="title"/>
          </p:nvPr>
        </p:nvSpPr>
        <p:spPr/>
        <p:txBody>
          <a:bodyPr/>
          <a:lstStyle/>
          <a:p>
            <a:r>
              <a:rPr lang="en-US" dirty="0"/>
              <a:t>Getting Started</a:t>
            </a:r>
          </a:p>
        </p:txBody>
      </p:sp>
      <p:sp>
        <p:nvSpPr>
          <p:cNvPr id="4" name="Slide Number Placeholder 3">
            <a:extLst>
              <a:ext uri="{FF2B5EF4-FFF2-40B4-BE49-F238E27FC236}">
                <a16:creationId xmlns:a16="http://schemas.microsoft.com/office/drawing/2014/main" id="{6747D201-00B3-6545-8FFD-0AC12F7A6383}"/>
              </a:ext>
            </a:extLst>
          </p:cNvPr>
          <p:cNvSpPr>
            <a:spLocks noGrp="1"/>
          </p:cNvSpPr>
          <p:nvPr>
            <p:ph type="sldNum" sz="quarter" idx="12"/>
          </p:nvPr>
        </p:nvSpPr>
        <p:spPr/>
        <p:txBody>
          <a:bodyPr/>
          <a:lstStyle/>
          <a:p>
            <a:pPr>
              <a:defRPr/>
            </a:pPr>
            <a:fld id="{5BBEB966-8F10-F34C-B3A9-FEF07EA1F24B}" type="slidenum">
              <a:rPr lang="en-US" smtClean="0"/>
              <a:pPr>
                <a:defRPr/>
              </a:pPr>
              <a:t>34</a:t>
            </a:fld>
            <a:endParaRPr lang="en-US" dirty="0"/>
          </a:p>
        </p:txBody>
      </p:sp>
      <p:pic>
        <p:nvPicPr>
          <p:cNvPr id="6" name="Picture 5">
            <a:hlinkClick r:id="rId2"/>
            <a:extLst>
              <a:ext uri="{FF2B5EF4-FFF2-40B4-BE49-F238E27FC236}">
                <a16:creationId xmlns:a16="http://schemas.microsoft.com/office/drawing/2014/main" id="{1D79142D-B2BE-694E-BD5A-3235ABC382C8}"/>
              </a:ext>
            </a:extLst>
          </p:cNvPr>
          <p:cNvPicPr>
            <a:picLocks noChangeAspect="1"/>
          </p:cNvPicPr>
          <p:nvPr/>
        </p:nvPicPr>
        <p:blipFill>
          <a:blip r:embed="rId3"/>
          <a:stretch>
            <a:fillRect/>
          </a:stretch>
        </p:blipFill>
        <p:spPr>
          <a:xfrm>
            <a:off x="342099" y="1690688"/>
            <a:ext cx="8292258" cy="4161896"/>
          </a:xfrm>
          <a:prstGeom prst="rect">
            <a:avLst/>
          </a:prstGeom>
        </p:spPr>
      </p:pic>
      <p:sp>
        <p:nvSpPr>
          <p:cNvPr id="5" name="TextBox 4">
            <a:extLst>
              <a:ext uri="{FF2B5EF4-FFF2-40B4-BE49-F238E27FC236}">
                <a16:creationId xmlns:a16="http://schemas.microsoft.com/office/drawing/2014/main" id="{B065E665-3BD8-1B42-A3AB-0BE06463690D}"/>
              </a:ext>
            </a:extLst>
          </p:cNvPr>
          <p:cNvSpPr txBox="1"/>
          <p:nvPr/>
        </p:nvSpPr>
        <p:spPr>
          <a:xfrm>
            <a:off x="146241" y="6450122"/>
            <a:ext cx="3055698" cy="276999"/>
          </a:xfrm>
          <a:prstGeom prst="rect">
            <a:avLst/>
          </a:prstGeom>
          <a:noFill/>
        </p:spPr>
        <p:txBody>
          <a:bodyPr wrap="square" rtlCol="0">
            <a:spAutoFit/>
          </a:bodyPr>
          <a:lstStyle/>
          <a:p>
            <a:r>
              <a:rPr lang="en-US" sz="1200" dirty="0"/>
              <a:t>For Agent use only.  Not for distribution</a:t>
            </a:r>
          </a:p>
        </p:txBody>
      </p:sp>
      <p:grpSp>
        <p:nvGrpSpPr>
          <p:cNvPr id="7" name="Group 7">
            <a:extLst>
              <a:ext uri="{FF2B5EF4-FFF2-40B4-BE49-F238E27FC236}">
                <a16:creationId xmlns:a16="http://schemas.microsoft.com/office/drawing/2014/main" id="{192A4B29-CE5F-472C-8059-D37E3CBF722D}"/>
              </a:ext>
            </a:extLst>
          </p:cNvPr>
          <p:cNvGrpSpPr>
            <a:grpSpLocks/>
          </p:cNvGrpSpPr>
          <p:nvPr/>
        </p:nvGrpSpPr>
        <p:grpSpPr bwMode="auto">
          <a:xfrm>
            <a:off x="3840163" y="6546850"/>
            <a:ext cx="1463675" cy="311150"/>
            <a:chOff x="3840480" y="6547104"/>
            <a:chExt cx="1463040" cy="310896"/>
          </a:xfrm>
        </p:grpSpPr>
        <p:sp>
          <p:nvSpPr>
            <p:cNvPr id="8" name="Rectangle 7">
              <a:extLst>
                <a:ext uri="{FF2B5EF4-FFF2-40B4-BE49-F238E27FC236}">
                  <a16:creationId xmlns:a16="http://schemas.microsoft.com/office/drawing/2014/main" id="{6DB43894-6634-442C-B176-39F27BA2A3B1}"/>
                </a:ext>
              </a:extLst>
            </p:cNvPr>
            <p:cNvSpPr/>
            <p:nvPr/>
          </p:nvSpPr>
          <p:spPr>
            <a:xfrm>
              <a:off x="3840480" y="6547104"/>
              <a:ext cx="1463040" cy="310896"/>
            </a:xfrm>
            <a:prstGeom prst="rect">
              <a:avLst/>
            </a:prstGeom>
            <a:solidFill>
              <a:srgbClr val="3B6B90">
                <a:alpha val="91000"/>
              </a:srgb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350" dirty="0"/>
            </a:p>
          </p:txBody>
        </p:sp>
        <p:pic>
          <p:nvPicPr>
            <p:cNvPr id="9" name="Picture 9">
              <a:extLst>
                <a:ext uri="{FF2B5EF4-FFF2-40B4-BE49-F238E27FC236}">
                  <a16:creationId xmlns:a16="http://schemas.microsoft.com/office/drawing/2014/main" id="{2621FDD0-032F-43D4-995F-A54D21B28B6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970189" y="6584778"/>
              <a:ext cx="1203623" cy="2355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12526780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46241" y="262026"/>
            <a:ext cx="8976732" cy="497024"/>
          </a:xfrm>
        </p:spPr>
        <p:txBody>
          <a:bodyPr>
            <a:noAutofit/>
          </a:bodyPr>
          <a:lstStyle/>
          <a:p>
            <a:r>
              <a:rPr lang="en-US" sz="2800" dirty="0"/>
              <a:t>Pivot Health’s STM </a:t>
            </a:r>
            <a:r>
              <a:rPr lang="mr-IN" sz="2800" dirty="0"/>
              <a:t>–</a:t>
            </a:r>
            <a:r>
              <a:rPr lang="en-US" sz="2800" dirty="0"/>
              <a:t> Medical Knock Out Questions</a:t>
            </a:r>
          </a:p>
        </p:txBody>
      </p:sp>
      <p:sp>
        <p:nvSpPr>
          <p:cNvPr id="6" name="Content Placeholder 5"/>
          <p:cNvSpPr>
            <a:spLocks noGrp="1"/>
          </p:cNvSpPr>
          <p:nvPr>
            <p:ph type="body" idx="1"/>
          </p:nvPr>
        </p:nvSpPr>
        <p:spPr>
          <a:xfrm>
            <a:off x="276615" y="965341"/>
            <a:ext cx="8508570" cy="4575175"/>
          </a:xfrm>
        </p:spPr>
        <p:txBody>
          <a:bodyPr/>
          <a:lstStyle/>
          <a:p>
            <a:pPr algn="ctr"/>
            <a:r>
              <a:rPr lang="en-US" sz="2400" b="1" dirty="0"/>
              <a:t>Yes to any of the 5 questions: coverage can not be issued</a:t>
            </a:r>
          </a:p>
          <a:p>
            <a:r>
              <a:rPr lang="en-US" sz="2000" dirty="0"/>
              <a:t>Will any applicant have other health insurance in force on the policy effective    date or be eligible for Medicaid? Have/Are you, or any applicant:</a:t>
            </a:r>
          </a:p>
          <a:p>
            <a:pPr marL="1092200" lvl="1" indent="-457200">
              <a:buAutoNum type="arabicPeriod"/>
            </a:pPr>
            <a:r>
              <a:rPr lang="en-US" sz="1600" dirty="0"/>
              <a:t>Been denied insurance due to any health reasons for a condition that is still present?</a:t>
            </a:r>
          </a:p>
          <a:p>
            <a:pPr marL="1092200" lvl="1" indent="-457200">
              <a:buAutoNum type="arabicPeriod"/>
            </a:pPr>
            <a:r>
              <a:rPr lang="en-US" sz="1600" dirty="0"/>
              <a:t>Now pregnant, in process of adoption or undergoing fertility treatment?</a:t>
            </a:r>
          </a:p>
          <a:p>
            <a:pPr marL="1092200" lvl="1" indent="-457200">
              <a:buAutoNum type="arabicPeriod"/>
            </a:pPr>
            <a:r>
              <a:rPr lang="en-US" sz="1600" dirty="0"/>
              <a:t>Over 300 pounds if male or over 250 pounds if female?</a:t>
            </a:r>
          </a:p>
          <a:p>
            <a:pPr marL="1092200" lvl="1" indent="-457200">
              <a:buAutoNum type="arabicPeriod"/>
            </a:pPr>
            <a:r>
              <a:rPr lang="en-US" sz="1600" dirty="0"/>
              <a:t>Been advised by a medical professional to have diagnostic testing, treatment, surgery that has not yet been completed?</a:t>
            </a:r>
          </a:p>
          <a:p>
            <a:r>
              <a:rPr lang="en-US" sz="2000" dirty="0"/>
              <a:t>Within the last 5 years has any applicant had a </a:t>
            </a:r>
            <a:r>
              <a:rPr lang="en-US" sz="2000" u="sng" dirty="0"/>
              <a:t>diagnosis</a:t>
            </a:r>
            <a:r>
              <a:rPr lang="en-US" sz="2000" dirty="0"/>
              <a:t>, </a:t>
            </a:r>
            <a:r>
              <a:rPr lang="en-US" sz="2000" u="sng" dirty="0"/>
              <a:t>symptom</a:t>
            </a:r>
            <a:r>
              <a:rPr lang="en-US" sz="2000" dirty="0"/>
              <a:t>s, an </a:t>
            </a:r>
            <a:r>
              <a:rPr lang="en-US" sz="2000" u="sng" dirty="0"/>
              <a:t>abnormal test result</a:t>
            </a:r>
            <a:r>
              <a:rPr lang="en-US" sz="2000" dirty="0"/>
              <a:t> or </a:t>
            </a:r>
            <a:r>
              <a:rPr lang="en-US" sz="2000" u="sng" dirty="0"/>
              <a:t>received treatment</a:t>
            </a:r>
            <a:r>
              <a:rPr lang="en-US" sz="2000" dirty="0"/>
              <a:t>, </a:t>
            </a:r>
            <a:r>
              <a:rPr lang="en-US" sz="2000" u="sng" dirty="0"/>
              <a:t>medication</a:t>
            </a:r>
            <a:r>
              <a:rPr lang="en-US" sz="2000" dirty="0"/>
              <a:t> or </a:t>
            </a:r>
            <a:r>
              <a:rPr lang="en-US" sz="2000" u="sng" dirty="0"/>
              <a:t>consultation</a:t>
            </a:r>
            <a:r>
              <a:rPr lang="en-US" sz="2000" dirty="0"/>
              <a:t> for: </a:t>
            </a:r>
          </a:p>
          <a:p>
            <a:r>
              <a:rPr lang="en-US" sz="1600" dirty="0">
                <a:latin typeface="+mj-lt"/>
              </a:rPr>
              <a:t>cancer or malignant melanoma; atrial fibrillation or abnormal heart rhythm, heart disorders, angina, heart attack or heart failure; stroke; uncontrolled hypertension; diabetes except gestational; hepatitis C or liver or kidney disorders; organ transplant; chronic obstructive pulmonary disease (COPD) or emphysema; rheumatoid arthritis or degenerative disk disease; hemophilia, leukemia or blood disorders; multiple dystrophy or sclerosis; alcohol or drug abuse or misuse; bipolar, schizophrenia; or eating disorders?</a:t>
            </a:r>
          </a:p>
          <a:p>
            <a:pPr marL="457200" indent="-457200">
              <a:buAutoNum type="arabicPeriod"/>
            </a:pPr>
            <a:endParaRPr lang="en-US" sz="2000" dirty="0"/>
          </a:p>
          <a:p>
            <a:pPr lvl="1" indent="0">
              <a:buNone/>
            </a:pPr>
            <a:endParaRPr lang="en-US" sz="1600" dirty="0"/>
          </a:p>
          <a:p>
            <a:pPr marL="1092200" lvl="1" indent="-457200">
              <a:buAutoNum type="arabicPeriod"/>
            </a:pPr>
            <a:endParaRPr lang="en-US" sz="1600" dirty="0"/>
          </a:p>
        </p:txBody>
      </p:sp>
      <p:sp>
        <p:nvSpPr>
          <p:cNvPr id="4" name="Slide Number Placeholder 3"/>
          <p:cNvSpPr>
            <a:spLocks noGrp="1"/>
          </p:cNvSpPr>
          <p:nvPr>
            <p:ph type="sldNum" idx="12"/>
          </p:nvPr>
        </p:nvSpPr>
        <p:spPr/>
        <p:txBody>
          <a:bodyPr/>
          <a:lstStyle/>
          <a:p>
            <a:pPr>
              <a:defRPr/>
            </a:pPr>
            <a:fld id="{A8FD9729-9FCD-B04F-AC9A-8DED09EBC999}" type="slidenum">
              <a:rPr lang="en-US" smtClean="0"/>
              <a:pPr>
                <a:defRPr/>
              </a:pPr>
              <a:t>35</a:t>
            </a:fld>
            <a:endParaRPr lang="en-US" dirty="0"/>
          </a:p>
        </p:txBody>
      </p:sp>
      <p:sp>
        <p:nvSpPr>
          <p:cNvPr id="7" name="TextBox 6"/>
          <p:cNvSpPr txBox="1"/>
          <p:nvPr/>
        </p:nvSpPr>
        <p:spPr>
          <a:xfrm>
            <a:off x="146241" y="6450122"/>
            <a:ext cx="3055698" cy="276999"/>
          </a:xfrm>
          <a:prstGeom prst="rect">
            <a:avLst/>
          </a:prstGeom>
          <a:noFill/>
        </p:spPr>
        <p:txBody>
          <a:bodyPr wrap="square" rtlCol="0">
            <a:spAutoFit/>
          </a:bodyPr>
          <a:lstStyle/>
          <a:p>
            <a:r>
              <a:rPr lang="en-US" sz="1200" dirty="0"/>
              <a:t>For Agent use only.  Not for distribution.</a:t>
            </a:r>
          </a:p>
        </p:txBody>
      </p:sp>
      <p:sp>
        <p:nvSpPr>
          <p:cNvPr id="2" name="TextBox 1"/>
          <p:cNvSpPr txBox="1"/>
          <p:nvPr/>
        </p:nvSpPr>
        <p:spPr>
          <a:xfrm>
            <a:off x="317714" y="6046914"/>
            <a:ext cx="3209637" cy="369332"/>
          </a:xfrm>
          <a:prstGeom prst="rect">
            <a:avLst/>
          </a:prstGeom>
          <a:noFill/>
        </p:spPr>
        <p:txBody>
          <a:bodyPr wrap="square" rtlCol="0">
            <a:spAutoFit/>
          </a:bodyPr>
          <a:lstStyle/>
          <a:p>
            <a:r>
              <a:rPr lang="en-US" dirty="0"/>
              <a:t>Medical questions vary by state</a:t>
            </a:r>
          </a:p>
        </p:txBody>
      </p:sp>
      <p:grpSp>
        <p:nvGrpSpPr>
          <p:cNvPr id="8" name="Group 7">
            <a:extLst>
              <a:ext uri="{FF2B5EF4-FFF2-40B4-BE49-F238E27FC236}">
                <a16:creationId xmlns:a16="http://schemas.microsoft.com/office/drawing/2014/main" id="{3FE952DF-F181-480A-8C3B-8B591D2B6A62}"/>
              </a:ext>
            </a:extLst>
          </p:cNvPr>
          <p:cNvGrpSpPr>
            <a:grpSpLocks/>
          </p:cNvGrpSpPr>
          <p:nvPr/>
        </p:nvGrpSpPr>
        <p:grpSpPr bwMode="auto">
          <a:xfrm>
            <a:off x="3840163" y="6546850"/>
            <a:ext cx="1463675" cy="311150"/>
            <a:chOff x="3840480" y="6547104"/>
            <a:chExt cx="1463040" cy="310896"/>
          </a:xfrm>
        </p:grpSpPr>
        <p:sp>
          <p:nvSpPr>
            <p:cNvPr id="9" name="Rectangle 8">
              <a:extLst>
                <a:ext uri="{FF2B5EF4-FFF2-40B4-BE49-F238E27FC236}">
                  <a16:creationId xmlns:a16="http://schemas.microsoft.com/office/drawing/2014/main" id="{31502792-35D6-461C-AEBB-F0630C7C3B02}"/>
                </a:ext>
              </a:extLst>
            </p:cNvPr>
            <p:cNvSpPr/>
            <p:nvPr/>
          </p:nvSpPr>
          <p:spPr>
            <a:xfrm>
              <a:off x="3840480" y="6547104"/>
              <a:ext cx="1463040" cy="310896"/>
            </a:xfrm>
            <a:prstGeom prst="rect">
              <a:avLst/>
            </a:prstGeom>
            <a:solidFill>
              <a:srgbClr val="3B6B90">
                <a:alpha val="91000"/>
              </a:srgb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350" dirty="0"/>
            </a:p>
          </p:txBody>
        </p:sp>
        <p:pic>
          <p:nvPicPr>
            <p:cNvPr id="10" name="Picture 9">
              <a:extLst>
                <a:ext uri="{FF2B5EF4-FFF2-40B4-BE49-F238E27FC236}">
                  <a16:creationId xmlns:a16="http://schemas.microsoft.com/office/drawing/2014/main" id="{97C72738-F162-4A21-A797-37E87E0F274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970189" y="6584778"/>
              <a:ext cx="1203623" cy="2355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76545587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46241" y="1"/>
            <a:ext cx="8841642" cy="1291589"/>
          </a:xfrm>
        </p:spPr>
        <p:txBody>
          <a:bodyPr>
            <a:normAutofit/>
          </a:bodyPr>
          <a:lstStyle/>
          <a:p>
            <a:r>
              <a:rPr lang="en-US" sz="2800" dirty="0"/>
              <a:t>Pivot Health’s STM </a:t>
            </a:r>
            <a:r>
              <a:rPr lang="mr-IN" sz="2800" dirty="0"/>
              <a:t>–</a:t>
            </a:r>
            <a:r>
              <a:rPr lang="en-US" sz="2800" dirty="0"/>
              <a:t> Medical Knock Out Questions Cont.</a:t>
            </a:r>
          </a:p>
        </p:txBody>
      </p:sp>
      <p:sp>
        <p:nvSpPr>
          <p:cNvPr id="6" name="Content Placeholder 5"/>
          <p:cNvSpPr>
            <a:spLocks noGrp="1"/>
          </p:cNvSpPr>
          <p:nvPr>
            <p:ph type="body" idx="1"/>
          </p:nvPr>
        </p:nvSpPr>
        <p:spPr/>
        <p:txBody>
          <a:bodyPr/>
          <a:lstStyle/>
          <a:p>
            <a:pPr algn="ctr"/>
            <a:r>
              <a:rPr lang="en-US" sz="2400" b="1" dirty="0"/>
              <a:t>Yes to any of the 5 questions: coverage can not be issued</a:t>
            </a:r>
            <a:endParaRPr lang="en-US" sz="2400" dirty="0"/>
          </a:p>
          <a:p>
            <a:pPr algn="ctr"/>
            <a:endParaRPr lang="en-US" sz="2400" b="1" dirty="0"/>
          </a:p>
          <a:p>
            <a:pPr marL="342900" indent="-342900">
              <a:buAutoNum type="arabicPeriod" startAt="4"/>
            </a:pPr>
            <a:r>
              <a:rPr lang="en-US" sz="2000" dirty="0"/>
              <a:t>Within the last 5 years has any applicant been diagnosed or treated by a physician or medical practitioner for Acquired Immune Deficiency Syndrome (AIDS) or tested positive for Human Immunodeficiency Virus (HIV)?</a:t>
            </a:r>
          </a:p>
          <a:p>
            <a:pPr marL="457200" indent="-457200">
              <a:buAutoNum type="arabicPeriod" startAt="4"/>
            </a:pPr>
            <a:r>
              <a:rPr lang="en-US" sz="2000" b="1" dirty="0"/>
              <a:t>If all persons to be insured are United States citizens, please answer “No” to this question.  </a:t>
            </a:r>
            <a:r>
              <a:rPr lang="en-US" sz="2000" dirty="0"/>
              <a:t>If any person to be insured is not a United States citizen, has that person resided outside the United States at any time during the prior 12 months? </a:t>
            </a:r>
          </a:p>
          <a:p>
            <a:endParaRPr lang="en-US" sz="2000" dirty="0"/>
          </a:p>
        </p:txBody>
      </p:sp>
      <p:sp>
        <p:nvSpPr>
          <p:cNvPr id="4" name="Slide Number Placeholder 3"/>
          <p:cNvSpPr>
            <a:spLocks noGrp="1"/>
          </p:cNvSpPr>
          <p:nvPr>
            <p:ph type="sldNum" idx="12"/>
          </p:nvPr>
        </p:nvSpPr>
        <p:spPr/>
        <p:txBody>
          <a:bodyPr/>
          <a:lstStyle/>
          <a:p>
            <a:pPr>
              <a:defRPr/>
            </a:pPr>
            <a:fld id="{A8FD9729-9FCD-B04F-AC9A-8DED09EBC999}" type="slidenum">
              <a:rPr lang="en-US" smtClean="0"/>
              <a:pPr>
                <a:defRPr/>
              </a:pPr>
              <a:t>36</a:t>
            </a:fld>
            <a:endParaRPr lang="en-US" dirty="0"/>
          </a:p>
        </p:txBody>
      </p:sp>
      <p:sp>
        <p:nvSpPr>
          <p:cNvPr id="7" name="TextBox 6"/>
          <p:cNvSpPr txBox="1"/>
          <p:nvPr/>
        </p:nvSpPr>
        <p:spPr>
          <a:xfrm>
            <a:off x="146241" y="6450122"/>
            <a:ext cx="3055698" cy="276999"/>
          </a:xfrm>
          <a:prstGeom prst="rect">
            <a:avLst/>
          </a:prstGeom>
          <a:noFill/>
        </p:spPr>
        <p:txBody>
          <a:bodyPr wrap="square" rtlCol="0">
            <a:spAutoFit/>
          </a:bodyPr>
          <a:lstStyle/>
          <a:p>
            <a:r>
              <a:rPr lang="en-US" sz="1200" dirty="0"/>
              <a:t>For Agent use only.  Not for distribution.</a:t>
            </a:r>
          </a:p>
        </p:txBody>
      </p:sp>
      <p:sp>
        <p:nvSpPr>
          <p:cNvPr id="8" name="TextBox 7"/>
          <p:cNvSpPr txBox="1"/>
          <p:nvPr/>
        </p:nvSpPr>
        <p:spPr>
          <a:xfrm>
            <a:off x="317714" y="6046914"/>
            <a:ext cx="3209637" cy="369332"/>
          </a:xfrm>
          <a:prstGeom prst="rect">
            <a:avLst/>
          </a:prstGeom>
          <a:noFill/>
        </p:spPr>
        <p:txBody>
          <a:bodyPr wrap="square" rtlCol="0">
            <a:spAutoFit/>
          </a:bodyPr>
          <a:lstStyle/>
          <a:p>
            <a:r>
              <a:rPr lang="en-US" dirty="0"/>
              <a:t>Medical questions vary by state</a:t>
            </a:r>
          </a:p>
        </p:txBody>
      </p:sp>
      <p:grpSp>
        <p:nvGrpSpPr>
          <p:cNvPr id="9" name="Group 7">
            <a:extLst>
              <a:ext uri="{FF2B5EF4-FFF2-40B4-BE49-F238E27FC236}">
                <a16:creationId xmlns:a16="http://schemas.microsoft.com/office/drawing/2014/main" id="{DFFFB2B9-6117-49C2-B4BA-B953A7A7744F}"/>
              </a:ext>
            </a:extLst>
          </p:cNvPr>
          <p:cNvGrpSpPr>
            <a:grpSpLocks/>
          </p:cNvGrpSpPr>
          <p:nvPr/>
        </p:nvGrpSpPr>
        <p:grpSpPr bwMode="auto">
          <a:xfrm>
            <a:off x="3840163" y="6546850"/>
            <a:ext cx="1463675" cy="311150"/>
            <a:chOff x="3840480" y="6547104"/>
            <a:chExt cx="1463040" cy="310896"/>
          </a:xfrm>
        </p:grpSpPr>
        <p:sp>
          <p:nvSpPr>
            <p:cNvPr id="10" name="Rectangle 9">
              <a:extLst>
                <a:ext uri="{FF2B5EF4-FFF2-40B4-BE49-F238E27FC236}">
                  <a16:creationId xmlns:a16="http://schemas.microsoft.com/office/drawing/2014/main" id="{4FEA4BF8-31C8-4491-9002-6DFBEAB661C5}"/>
                </a:ext>
              </a:extLst>
            </p:cNvPr>
            <p:cNvSpPr/>
            <p:nvPr/>
          </p:nvSpPr>
          <p:spPr>
            <a:xfrm>
              <a:off x="3840480" y="6547104"/>
              <a:ext cx="1463040" cy="310896"/>
            </a:xfrm>
            <a:prstGeom prst="rect">
              <a:avLst/>
            </a:prstGeom>
            <a:solidFill>
              <a:srgbClr val="3B6B90">
                <a:alpha val="91000"/>
              </a:srgb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350" dirty="0"/>
            </a:p>
          </p:txBody>
        </p:sp>
        <p:pic>
          <p:nvPicPr>
            <p:cNvPr id="11" name="Picture 9">
              <a:extLst>
                <a:ext uri="{FF2B5EF4-FFF2-40B4-BE49-F238E27FC236}">
                  <a16:creationId xmlns:a16="http://schemas.microsoft.com/office/drawing/2014/main" id="{99CBB060-4361-46A0-B247-88A2B2391A7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970189" y="6584778"/>
              <a:ext cx="1203623" cy="2355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02247191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17715" y="0"/>
            <a:ext cx="8508570" cy="1690689"/>
          </a:xfrm>
        </p:spPr>
        <p:txBody>
          <a:bodyPr>
            <a:normAutofit/>
          </a:bodyPr>
          <a:lstStyle/>
          <a:p>
            <a:r>
              <a:rPr lang="en-US" sz="3200" dirty="0"/>
              <a:t>Pivot Health-What is Considered a </a:t>
            </a:r>
            <a:br>
              <a:rPr lang="en-US" sz="3200" dirty="0"/>
            </a:br>
            <a:r>
              <a:rPr lang="en-US" sz="3200" dirty="0"/>
              <a:t>Pre-existing Condition</a:t>
            </a:r>
          </a:p>
        </p:txBody>
      </p:sp>
      <p:sp>
        <p:nvSpPr>
          <p:cNvPr id="6" name="Content Placeholder 5"/>
          <p:cNvSpPr>
            <a:spLocks noGrp="1"/>
          </p:cNvSpPr>
          <p:nvPr>
            <p:ph type="body" idx="1"/>
          </p:nvPr>
        </p:nvSpPr>
        <p:spPr/>
        <p:txBody>
          <a:bodyPr/>
          <a:lstStyle/>
          <a:p>
            <a:r>
              <a:rPr lang="en-US" sz="2400" dirty="0"/>
              <a:t>This plan has pre-existing limitation provision that may prevent coverage from applying to medical conditions that exist prior to this plan effective date.  </a:t>
            </a:r>
          </a:p>
          <a:p>
            <a:endParaRPr lang="en-US" sz="2400" dirty="0"/>
          </a:p>
          <a:p>
            <a:r>
              <a:rPr lang="en-US" sz="2400" dirty="0"/>
              <a:t>Pre-existing Conditions expenses are medical charges resulting directly or indirectly from a condition for which a Covered Person received medical treatment, diagnosis, care or advice within sixty-month period immediately preceding such person’s effective date.</a:t>
            </a:r>
          </a:p>
        </p:txBody>
      </p:sp>
      <p:sp>
        <p:nvSpPr>
          <p:cNvPr id="4" name="Slide Number Placeholder 3"/>
          <p:cNvSpPr>
            <a:spLocks noGrp="1"/>
          </p:cNvSpPr>
          <p:nvPr>
            <p:ph type="sldNum" idx="12"/>
          </p:nvPr>
        </p:nvSpPr>
        <p:spPr/>
        <p:txBody>
          <a:bodyPr/>
          <a:lstStyle/>
          <a:p>
            <a:pPr>
              <a:defRPr/>
            </a:pPr>
            <a:fld id="{A8FD9729-9FCD-B04F-AC9A-8DED09EBC999}" type="slidenum">
              <a:rPr lang="en-US" smtClean="0"/>
              <a:pPr>
                <a:defRPr/>
              </a:pPr>
              <a:t>37</a:t>
            </a:fld>
            <a:endParaRPr lang="en-US" dirty="0"/>
          </a:p>
        </p:txBody>
      </p:sp>
      <p:sp>
        <p:nvSpPr>
          <p:cNvPr id="7" name="TextBox 6"/>
          <p:cNvSpPr txBox="1"/>
          <p:nvPr/>
        </p:nvSpPr>
        <p:spPr>
          <a:xfrm>
            <a:off x="146241" y="6450122"/>
            <a:ext cx="3055698" cy="276999"/>
          </a:xfrm>
          <a:prstGeom prst="rect">
            <a:avLst/>
          </a:prstGeom>
          <a:noFill/>
        </p:spPr>
        <p:txBody>
          <a:bodyPr wrap="square" rtlCol="0">
            <a:spAutoFit/>
          </a:bodyPr>
          <a:lstStyle/>
          <a:p>
            <a:r>
              <a:rPr lang="en-US" sz="1200" dirty="0"/>
              <a:t>For Agent use only.  Not for distribution.</a:t>
            </a:r>
          </a:p>
        </p:txBody>
      </p:sp>
      <p:sp>
        <p:nvSpPr>
          <p:cNvPr id="2" name="TextBox 1"/>
          <p:cNvSpPr txBox="1"/>
          <p:nvPr/>
        </p:nvSpPr>
        <p:spPr>
          <a:xfrm>
            <a:off x="217653" y="5849758"/>
            <a:ext cx="5077862" cy="369332"/>
          </a:xfrm>
          <a:prstGeom prst="rect">
            <a:avLst/>
          </a:prstGeom>
          <a:noFill/>
        </p:spPr>
        <p:txBody>
          <a:bodyPr wrap="square" rtlCol="0">
            <a:spAutoFit/>
          </a:bodyPr>
          <a:lstStyle/>
          <a:p>
            <a:r>
              <a:rPr lang="en-US" dirty="0"/>
              <a:t>Pre-existing look back period varies by state.</a:t>
            </a:r>
          </a:p>
        </p:txBody>
      </p:sp>
      <p:grpSp>
        <p:nvGrpSpPr>
          <p:cNvPr id="8" name="Group 7">
            <a:extLst>
              <a:ext uri="{FF2B5EF4-FFF2-40B4-BE49-F238E27FC236}">
                <a16:creationId xmlns:a16="http://schemas.microsoft.com/office/drawing/2014/main" id="{285BBD4C-06A3-4795-9238-3E0DBD6C9C77}"/>
              </a:ext>
            </a:extLst>
          </p:cNvPr>
          <p:cNvGrpSpPr>
            <a:grpSpLocks/>
          </p:cNvGrpSpPr>
          <p:nvPr/>
        </p:nvGrpSpPr>
        <p:grpSpPr bwMode="auto">
          <a:xfrm>
            <a:off x="3840163" y="6546850"/>
            <a:ext cx="1463675" cy="311150"/>
            <a:chOff x="3840480" y="6547104"/>
            <a:chExt cx="1463040" cy="310896"/>
          </a:xfrm>
        </p:grpSpPr>
        <p:sp>
          <p:nvSpPr>
            <p:cNvPr id="9" name="Rectangle 8">
              <a:extLst>
                <a:ext uri="{FF2B5EF4-FFF2-40B4-BE49-F238E27FC236}">
                  <a16:creationId xmlns:a16="http://schemas.microsoft.com/office/drawing/2014/main" id="{B354E822-F61C-4171-94EC-19B2A38C6644}"/>
                </a:ext>
              </a:extLst>
            </p:cNvPr>
            <p:cNvSpPr/>
            <p:nvPr/>
          </p:nvSpPr>
          <p:spPr>
            <a:xfrm>
              <a:off x="3840480" y="6547104"/>
              <a:ext cx="1463040" cy="310896"/>
            </a:xfrm>
            <a:prstGeom prst="rect">
              <a:avLst/>
            </a:prstGeom>
            <a:solidFill>
              <a:srgbClr val="3B6B90">
                <a:alpha val="91000"/>
              </a:srgb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350" dirty="0"/>
            </a:p>
          </p:txBody>
        </p:sp>
        <p:pic>
          <p:nvPicPr>
            <p:cNvPr id="10" name="Picture 9">
              <a:extLst>
                <a:ext uri="{FF2B5EF4-FFF2-40B4-BE49-F238E27FC236}">
                  <a16:creationId xmlns:a16="http://schemas.microsoft.com/office/drawing/2014/main" id="{EE2481B7-1F71-4C3E-B6BA-8062B2A3ADE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970189" y="6584778"/>
              <a:ext cx="1203623" cy="2355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47698339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1819AE-D76C-D24A-A444-F84C45281A4B}"/>
              </a:ext>
            </a:extLst>
          </p:cNvPr>
          <p:cNvSpPr>
            <a:spLocks noGrp="1"/>
          </p:cNvSpPr>
          <p:nvPr>
            <p:ph type="title"/>
          </p:nvPr>
        </p:nvSpPr>
        <p:spPr/>
        <p:txBody>
          <a:bodyPr/>
          <a:lstStyle/>
          <a:p>
            <a:r>
              <a:rPr lang="en-US" dirty="0"/>
              <a:t>What’s new?</a:t>
            </a:r>
          </a:p>
        </p:txBody>
      </p:sp>
      <p:sp>
        <p:nvSpPr>
          <p:cNvPr id="4" name="Slide Number Placeholder 3">
            <a:extLst>
              <a:ext uri="{FF2B5EF4-FFF2-40B4-BE49-F238E27FC236}">
                <a16:creationId xmlns:a16="http://schemas.microsoft.com/office/drawing/2014/main" id="{B2255C75-1651-CB49-BFE6-90B9B1E93DB3}"/>
              </a:ext>
            </a:extLst>
          </p:cNvPr>
          <p:cNvSpPr>
            <a:spLocks noGrp="1"/>
          </p:cNvSpPr>
          <p:nvPr>
            <p:ph type="sldNum" sz="quarter" idx="12"/>
          </p:nvPr>
        </p:nvSpPr>
        <p:spPr/>
        <p:txBody>
          <a:bodyPr/>
          <a:lstStyle/>
          <a:p>
            <a:pPr>
              <a:defRPr/>
            </a:pPr>
            <a:fld id="{5BBEB966-8F10-F34C-B3A9-FEF07EA1F24B}" type="slidenum">
              <a:rPr lang="en-US" smtClean="0"/>
              <a:pPr>
                <a:defRPr/>
              </a:pPr>
              <a:t>38</a:t>
            </a:fld>
            <a:endParaRPr lang="en-US" dirty="0"/>
          </a:p>
        </p:txBody>
      </p:sp>
      <p:grpSp>
        <p:nvGrpSpPr>
          <p:cNvPr id="5" name="Group 7">
            <a:extLst>
              <a:ext uri="{FF2B5EF4-FFF2-40B4-BE49-F238E27FC236}">
                <a16:creationId xmlns:a16="http://schemas.microsoft.com/office/drawing/2014/main" id="{0F70C998-8037-4C9C-B6CE-735ED94E9B1F}"/>
              </a:ext>
            </a:extLst>
          </p:cNvPr>
          <p:cNvGrpSpPr>
            <a:grpSpLocks/>
          </p:cNvGrpSpPr>
          <p:nvPr/>
        </p:nvGrpSpPr>
        <p:grpSpPr bwMode="auto">
          <a:xfrm>
            <a:off x="3840163" y="6546850"/>
            <a:ext cx="1463675" cy="311150"/>
            <a:chOff x="3840480" y="6547104"/>
            <a:chExt cx="1463040" cy="310896"/>
          </a:xfrm>
        </p:grpSpPr>
        <p:sp>
          <p:nvSpPr>
            <p:cNvPr id="6" name="Rectangle 5">
              <a:extLst>
                <a:ext uri="{FF2B5EF4-FFF2-40B4-BE49-F238E27FC236}">
                  <a16:creationId xmlns:a16="http://schemas.microsoft.com/office/drawing/2014/main" id="{D780D621-6A61-47E7-AE7F-7E50D65A1F30}"/>
                </a:ext>
              </a:extLst>
            </p:cNvPr>
            <p:cNvSpPr/>
            <p:nvPr/>
          </p:nvSpPr>
          <p:spPr>
            <a:xfrm>
              <a:off x="3840480" y="6547104"/>
              <a:ext cx="1463040" cy="310896"/>
            </a:xfrm>
            <a:prstGeom prst="rect">
              <a:avLst/>
            </a:prstGeom>
            <a:solidFill>
              <a:srgbClr val="3B6B90">
                <a:alpha val="91000"/>
              </a:srgb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350" dirty="0"/>
            </a:p>
          </p:txBody>
        </p:sp>
        <p:pic>
          <p:nvPicPr>
            <p:cNvPr id="7" name="Picture 9">
              <a:extLst>
                <a:ext uri="{FF2B5EF4-FFF2-40B4-BE49-F238E27FC236}">
                  <a16:creationId xmlns:a16="http://schemas.microsoft.com/office/drawing/2014/main" id="{FDBC92C6-CEFF-4CA8-B9B2-7E33B533C49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970189" y="6584778"/>
              <a:ext cx="1203623" cy="2355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63371116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4BB9FD-FF92-7A44-8D99-6F3BC5763949}"/>
              </a:ext>
            </a:extLst>
          </p:cNvPr>
          <p:cNvSpPr>
            <a:spLocks noGrp="1"/>
          </p:cNvSpPr>
          <p:nvPr>
            <p:ph type="title"/>
          </p:nvPr>
        </p:nvSpPr>
        <p:spPr>
          <a:xfrm>
            <a:off x="317715" y="121285"/>
            <a:ext cx="8508570" cy="780923"/>
          </a:xfrm>
        </p:spPr>
        <p:txBody>
          <a:bodyPr/>
          <a:lstStyle/>
          <a:p>
            <a:r>
              <a:rPr lang="en-US" dirty="0"/>
              <a:t>Rate reductions</a:t>
            </a:r>
          </a:p>
        </p:txBody>
      </p:sp>
      <p:sp>
        <p:nvSpPr>
          <p:cNvPr id="3" name="Content Placeholder 2">
            <a:extLst>
              <a:ext uri="{FF2B5EF4-FFF2-40B4-BE49-F238E27FC236}">
                <a16:creationId xmlns:a16="http://schemas.microsoft.com/office/drawing/2014/main" id="{9D819153-9C28-B94F-BF2E-2555963170A2}"/>
              </a:ext>
            </a:extLst>
          </p:cNvPr>
          <p:cNvSpPr>
            <a:spLocks noGrp="1"/>
          </p:cNvSpPr>
          <p:nvPr>
            <p:ph idx="1"/>
          </p:nvPr>
        </p:nvSpPr>
        <p:spPr>
          <a:xfrm>
            <a:off x="276615" y="902208"/>
            <a:ext cx="8508570" cy="4575175"/>
          </a:xfrm>
        </p:spPr>
        <p:txBody>
          <a:bodyPr/>
          <a:lstStyle/>
          <a:p>
            <a:r>
              <a:rPr lang="en-US" dirty="0"/>
              <a:t>STM Rate reduction in 18 states*:</a:t>
            </a:r>
          </a:p>
          <a:p>
            <a:pPr marL="342900" indent="-342900">
              <a:buFont typeface="Arial" panose="020B0604020202020204" pitchFamily="34" charset="0"/>
              <a:buChar char="•"/>
            </a:pPr>
            <a:r>
              <a:rPr lang="en-US" sz="2400" dirty="0"/>
              <a:t>Michigan - 21% average reduction</a:t>
            </a:r>
          </a:p>
          <a:p>
            <a:pPr marL="342900" indent="-342900">
              <a:buFont typeface="Arial" panose="020B0604020202020204" pitchFamily="34" charset="0"/>
              <a:buChar char="•"/>
            </a:pPr>
            <a:r>
              <a:rPr lang="en-US" sz="2400" dirty="0"/>
              <a:t>Pennsylvania - 18% average reduction</a:t>
            </a:r>
          </a:p>
          <a:p>
            <a:pPr marL="342900" indent="-342900">
              <a:buFont typeface="Arial" panose="020B0604020202020204" pitchFamily="34" charset="0"/>
              <a:buChar char="•"/>
            </a:pPr>
            <a:r>
              <a:rPr lang="en-US" sz="2400" dirty="0"/>
              <a:t>Arkansas - 14% average reduction</a:t>
            </a:r>
          </a:p>
          <a:p>
            <a:pPr marL="342900" indent="-342900">
              <a:buFont typeface="Arial" panose="020B0604020202020204" pitchFamily="34" charset="0"/>
              <a:buChar char="•"/>
            </a:pPr>
            <a:r>
              <a:rPr lang="en-US" sz="2400" dirty="0"/>
              <a:t>Arizona - 12% average reduction</a:t>
            </a:r>
          </a:p>
          <a:p>
            <a:pPr marL="342900" indent="-342900">
              <a:buFont typeface="Arial" panose="020B0604020202020204" pitchFamily="34" charset="0"/>
              <a:buChar char="•"/>
            </a:pPr>
            <a:r>
              <a:rPr lang="en-US" sz="2400" dirty="0"/>
              <a:t>Florida, Illinois - 11% average reduction</a:t>
            </a:r>
          </a:p>
          <a:p>
            <a:pPr marL="342900" indent="-342900">
              <a:buFont typeface="Arial" panose="020B0604020202020204" pitchFamily="34" charset="0"/>
              <a:buChar char="•"/>
            </a:pPr>
            <a:r>
              <a:rPr lang="en-US" sz="2400" dirty="0"/>
              <a:t>Ohio, Iowa, Alabama, Kentucky, Oklahoma, West Virginia, Mississippi, Wyoming - 8% average reduction</a:t>
            </a:r>
          </a:p>
          <a:p>
            <a:pPr marL="342900" indent="-342900">
              <a:buFont typeface="Arial" panose="020B0604020202020204" pitchFamily="34" charset="0"/>
              <a:buChar char="•"/>
            </a:pPr>
            <a:r>
              <a:rPr lang="en-US" sz="2400" dirty="0"/>
              <a:t>Indiana - 4% average reduction</a:t>
            </a:r>
          </a:p>
          <a:p>
            <a:pPr marL="342900" indent="-342900">
              <a:buFont typeface="Arial" panose="020B0604020202020204" pitchFamily="34" charset="0"/>
              <a:buChar char="•"/>
            </a:pPr>
            <a:r>
              <a:rPr lang="en-US" sz="2400" dirty="0"/>
              <a:t>Texas, Wisconsin - 3% average reduction</a:t>
            </a:r>
            <a:endParaRPr lang="en-US" sz="1800" dirty="0"/>
          </a:p>
          <a:p>
            <a:endParaRPr lang="en-US" sz="1800" dirty="0"/>
          </a:p>
          <a:p>
            <a:r>
              <a:rPr lang="en-US" sz="1800" dirty="0"/>
              <a:t>*% of rate reduction varies by zip</a:t>
            </a:r>
          </a:p>
        </p:txBody>
      </p:sp>
      <p:sp>
        <p:nvSpPr>
          <p:cNvPr id="4" name="Slide Number Placeholder 3">
            <a:extLst>
              <a:ext uri="{FF2B5EF4-FFF2-40B4-BE49-F238E27FC236}">
                <a16:creationId xmlns:a16="http://schemas.microsoft.com/office/drawing/2014/main" id="{5B3149E5-440A-3A4B-A4B9-9C600BFE7ABE}"/>
              </a:ext>
            </a:extLst>
          </p:cNvPr>
          <p:cNvSpPr>
            <a:spLocks noGrp="1"/>
          </p:cNvSpPr>
          <p:nvPr>
            <p:ph type="sldNum" sz="quarter" idx="12"/>
          </p:nvPr>
        </p:nvSpPr>
        <p:spPr/>
        <p:txBody>
          <a:bodyPr/>
          <a:lstStyle/>
          <a:p>
            <a:pPr>
              <a:defRPr/>
            </a:pPr>
            <a:fld id="{5BBEB966-8F10-F34C-B3A9-FEF07EA1F24B}" type="slidenum">
              <a:rPr lang="en-US" smtClean="0"/>
              <a:pPr>
                <a:defRPr/>
              </a:pPr>
              <a:t>39</a:t>
            </a:fld>
            <a:endParaRPr lang="en-US" dirty="0"/>
          </a:p>
        </p:txBody>
      </p:sp>
      <p:grpSp>
        <p:nvGrpSpPr>
          <p:cNvPr id="5" name="Group 7">
            <a:extLst>
              <a:ext uri="{FF2B5EF4-FFF2-40B4-BE49-F238E27FC236}">
                <a16:creationId xmlns:a16="http://schemas.microsoft.com/office/drawing/2014/main" id="{902672AA-7B72-4E58-B749-EF2129F0F15B}"/>
              </a:ext>
            </a:extLst>
          </p:cNvPr>
          <p:cNvGrpSpPr>
            <a:grpSpLocks/>
          </p:cNvGrpSpPr>
          <p:nvPr/>
        </p:nvGrpSpPr>
        <p:grpSpPr bwMode="auto">
          <a:xfrm>
            <a:off x="3840163" y="6546850"/>
            <a:ext cx="1463675" cy="311150"/>
            <a:chOff x="3840480" y="6547104"/>
            <a:chExt cx="1463040" cy="310896"/>
          </a:xfrm>
        </p:grpSpPr>
        <p:sp>
          <p:nvSpPr>
            <p:cNvPr id="6" name="Rectangle 5">
              <a:extLst>
                <a:ext uri="{FF2B5EF4-FFF2-40B4-BE49-F238E27FC236}">
                  <a16:creationId xmlns:a16="http://schemas.microsoft.com/office/drawing/2014/main" id="{B5FACC35-091D-4AC9-BC90-719C78C2E199}"/>
                </a:ext>
              </a:extLst>
            </p:cNvPr>
            <p:cNvSpPr/>
            <p:nvPr/>
          </p:nvSpPr>
          <p:spPr>
            <a:xfrm>
              <a:off x="3840480" y="6547104"/>
              <a:ext cx="1463040" cy="310896"/>
            </a:xfrm>
            <a:prstGeom prst="rect">
              <a:avLst/>
            </a:prstGeom>
            <a:solidFill>
              <a:srgbClr val="3B6B90">
                <a:alpha val="91000"/>
              </a:srgb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350" dirty="0"/>
            </a:p>
          </p:txBody>
        </p:sp>
        <p:pic>
          <p:nvPicPr>
            <p:cNvPr id="7" name="Picture 9">
              <a:extLst>
                <a:ext uri="{FF2B5EF4-FFF2-40B4-BE49-F238E27FC236}">
                  <a16:creationId xmlns:a16="http://schemas.microsoft.com/office/drawing/2014/main" id="{51CEB203-5A05-4293-B200-BDABA5F2C29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970189" y="6584778"/>
              <a:ext cx="1203623" cy="2355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2702146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descr="icon_leadership.png">
            <a:extLst>
              <a:ext uri="{FF2B5EF4-FFF2-40B4-BE49-F238E27FC236}">
                <a16:creationId xmlns:a16="http://schemas.microsoft.com/office/drawing/2014/main" id="{E1E18043-63BA-B04E-9EAD-B90B3D18C59F}"/>
              </a:ext>
            </a:extLst>
          </p:cNvPr>
          <p:cNvPicPr>
            <a:picLocks noChangeAspect="1"/>
          </p:cNvPicPr>
          <p:nvPr/>
        </p:nvPicPr>
        <p:blipFill rotWithShape="1">
          <a:blip r:embed="rId2">
            <a:extLst>
              <a:ext uri="{28A0092B-C50C-407E-A947-70E740481C1C}">
                <a14:useLocalDpi xmlns:a14="http://schemas.microsoft.com/office/drawing/2010/main" val="0"/>
              </a:ext>
            </a:extLst>
          </a:blip>
          <a:srcRect t="16566" r="-3" b="28570"/>
          <a:stretch/>
        </p:blipFill>
        <p:spPr>
          <a:xfrm>
            <a:off x="4444680" y="10"/>
            <a:ext cx="4699318" cy="2285990"/>
          </a:xfrm>
          <a:custGeom>
            <a:avLst/>
            <a:gdLst>
              <a:gd name="connsiteX0" fmla="*/ 0 w 6265758"/>
              <a:gd name="connsiteY0" fmla="*/ 0 h 2286000"/>
              <a:gd name="connsiteX1" fmla="*/ 6265758 w 6265758"/>
              <a:gd name="connsiteY1" fmla="*/ 0 h 2286000"/>
              <a:gd name="connsiteX2" fmla="*/ 6265758 w 6265758"/>
              <a:gd name="connsiteY2" fmla="*/ 2286000 h 2286000"/>
              <a:gd name="connsiteX3" fmla="*/ 1062168 w 6265758"/>
              <a:gd name="connsiteY3" fmla="*/ 2286000 h 2286000"/>
              <a:gd name="connsiteX4" fmla="*/ 790683 w 6265758"/>
              <a:gd name="connsiteY4" fmla="*/ 1700078 h 2286000"/>
              <a:gd name="connsiteX5" fmla="*/ 787725 w 6265758"/>
              <a:gd name="connsiteY5" fmla="*/ 1700078 h 228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65758" h="2286000">
                <a:moveTo>
                  <a:pt x="0" y="0"/>
                </a:moveTo>
                <a:lnTo>
                  <a:pt x="6265758" y="0"/>
                </a:lnTo>
                <a:lnTo>
                  <a:pt x="6265758" y="2286000"/>
                </a:lnTo>
                <a:lnTo>
                  <a:pt x="1062168" y="2286000"/>
                </a:lnTo>
                <a:lnTo>
                  <a:pt x="790683" y="1700078"/>
                </a:lnTo>
                <a:lnTo>
                  <a:pt x="787725" y="1700078"/>
                </a:lnTo>
                <a:close/>
              </a:path>
            </a:pathLst>
          </a:custGeom>
        </p:spPr>
      </p:pic>
      <p:pic>
        <p:nvPicPr>
          <p:cNvPr id="28" name="Picture 27" descr="investment.png">
            <a:extLst>
              <a:ext uri="{FF2B5EF4-FFF2-40B4-BE49-F238E27FC236}">
                <a16:creationId xmlns:a16="http://schemas.microsoft.com/office/drawing/2014/main" id="{FFB58DC9-620C-4547-BBBC-8B527B7F55DE}"/>
              </a:ext>
            </a:extLst>
          </p:cNvPr>
          <p:cNvPicPr>
            <a:picLocks noChangeAspect="1"/>
          </p:cNvPicPr>
          <p:nvPr/>
        </p:nvPicPr>
        <p:blipFill rotWithShape="1">
          <a:blip r:embed="rId3">
            <a:extLst>
              <a:ext uri="{28A0092B-C50C-407E-A947-70E740481C1C}">
                <a14:useLocalDpi xmlns:a14="http://schemas.microsoft.com/office/drawing/2010/main" val="0"/>
              </a:ext>
            </a:extLst>
          </a:blip>
          <a:srcRect t="26894" r="-2" b="14530"/>
          <a:stretch/>
        </p:blipFill>
        <p:spPr>
          <a:xfrm>
            <a:off x="5241306" y="2286000"/>
            <a:ext cx="3902692" cy="2286000"/>
          </a:xfrm>
          <a:custGeom>
            <a:avLst/>
            <a:gdLst>
              <a:gd name="connsiteX0" fmla="*/ 0 w 5203590"/>
              <a:gd name="connsiteY0" fmla="*/ 0 h 2286000"/>
              <a:gd name="connsiteX1" fmla="*/ 5203590 w 5203590"/>
              <a:gd name="connsiteY1" fmla="*/ 0 h 2286000"/>
              <a:gd name="connsiteX2" fmla="*/ 5203590 w 5203590"/>
              <a:gd name="connsiteY2" fmla="*/ 2286000 h 2286000"/>
              <a:gd name="connsiteX3" fmla="*/ 1059212 w 5203590"/>
              <a:gd name="connsiteY3" fmla="*/ 2286000 h 2286000"/>
              <a:gd name="connsiteX4" fmla="*/ 925708 w 5203590"/>
              <a:gd name="connsiteY4" fmla="*/ 1997870 h 2286000"/>
              <a:gd name="connsiteX5" fmla="*/ 925707 w 5203590"/>
              <a:gd name="connsiteY5" fmla="*/ 1997870 h 228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03590" h="2286000">
                <a:moveTo>
                  <a:pt x="0" y="0"/>
                </a:moveTo>
                <a:lnTo>
                  <a:pt x="5203590" y="0"/>
                </a:lnTo>
                <a:lnTo>
                  <a:pt x="5203590" y="2286000"/>
                </a:lnTo>
                <a:lnTo>
                  <a:pt x="1059212" y="2286000"/>
                </a:lnTo>
                <a:lnTo>
                  <a:pt x="925708" y="1997870"/>
                </a:lnTo>
                <a:lnTo>
                  <a:pt x="925707" y="1997870"/>
                </a:lnTo>
                <a:close/>
              </a:path>
            </a:pathLst>
          </a:custGeom>
        </p:spPr>
      </p:pic>
      <p:pic>
        <p:nvPicPr>
          <p:cNvPr id="31" name="Content Placeholder 25" descr="company_building-512.png">
            <a:extLst>
              <a:ext uri="{FF2B5EF4-FFF2-40B4-BE49-F238E27FC236}">
                <a16:creationId xmlns:a16="http://schemas.microsoft.com/office/drawing/2014/main" id="{B376B206-6E0F-9841-8D16-59C5F2DBE24F}"/>
              </a:ext>
            </a:extLst>
          </p:cNvPr>
          <p:cNvPicPr>
            <a:picLocks noChangeAspect="1"/>
          </p:cNvPicPr>
          <p:nvPr/>
        </p:nvPicPr>
        <p:blipFill rotWithShape="1">
          <a:blip r:embed="rId4">
            <a:extLst>
              <a:ext uri="{28A0092B-C50C-407E-A947-70E740481C1C}">
                <a14:useLocalDpi xmlns:a14="http://schemas.microsoft.com/office/drawing/2010/main" val="0"/>
              </a:ext>
            </a:extLst>
          </a:blip>
          <a:srcRect t="10051" r="2" b="16405"/>
          <a:stretch/>
        </p:blipFill>
        <p:spPr>
          <a:xfrm>
            <a:off x="6035713" y="4572000"/>
            <a:ext cx="3108287" cy="2286000"/>
          </a:xfrm>
          <a:custGeom>
            <a:avLst/>
            <a:gdLst>
              <a:gd name="connsiteX0" fmla="*/ 0 w 4144382"/>
              <a:gd name="connsiteY0" fmla="*/ 0 h 2286000"/>
              <a:gd name="connsiteX1" fmla="*/ 4144382 w 4144382"/>
              <a:gd name="connsiteY1" fmla="*/ 0 h 2286000"/>
              <a:gd name="connsiteX2" fmla="*/ 4144382 w 4144382"/>
              <a:gd name="connsiteY2" fmla="*/ 2286000 h 2286000"/>
              <a:gd name="connsiteX3" fmla="*/ 1054581 w 4144382"/>
              <a:gd name="connsiteY3" fmla="*/ 2286000 h 2286000"/>
              <a:gd name="connsiteX4" fmla="*/ 1054581 w 4144382"/>
              <a:gd name="connsiteY4" fmla="*/ 2285999 h 2286000"/>
              <a:gd name="connsiteX5" fmla="*/ 1059211 w 4144382"/>
              <a:gd name="connsiteY5" fmla="*/ 2285999 h 228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44382" h="2286000">
                <a:moveTo>
                  <a:pt x="0" y="0"/>
                </a:moveTo>
                <a:lnTo>
                  <a:pt x="4144382" y="0"/>
                </a:lnTo>
                <a:lnTo>
                  <a:pt x="4144382" y="2286000"/>
                </a:lnTo>
                <a:lnTo>
                  <a:pt x="1054581" y="2286000"/>
                </a:lnTo>
                <a:lnTo>
                  <a:pt x="1054581" y="2285999"/>
                </a:lnTo>
                <a:lnTo>
                  <a:pt x="1059211" y="2285999"/>
                </a:lnTo>
                <a:close/>
              </a:path>
            </a:pathLst>
          </a:custGeom>
        </p:spPr>
      </p:pic>
      <p:sp>
        <p:nvSpPr>
          <p:cNvPr id="12" name="Title 11">
            <a:extLst>
              <a:ext uri="{FF2B5EF4-FFF2-40B4-BE49-F238E27FC236}">
                <a16:creationId xmlns:a16="http://schemas.microsoft.com/office/drawing/2014/main" id="{59E92B7C-EAC4-E246-B221-44192867EB50}"/>
              </a:ext>
            </a:extLst>
          </p:cNvPr>
          <p:cNvSpPr>
            <a:spLocks noGrp="1"/>
          </p:cNvSpPr>
          <p:nvPr>
            <p:ph type="title"/>
          </p:nvPr>
        </p:nvSpPr>
        <p:spPr>
          <a:xfrm>
            <a:off x="61490" y="203081"/>
            <a:ext cx="4510509" cy="1325563"/>
          </a:xfrm>
        </p:spPr>
        <p:txBody>
          <a:bodyPr>
            <a:normAutofit/>
          </a:bodyPr>
          <a:lstStyle/>
          <a:p>
            <a:r>
              <a:rPr lang="en-US" sz="3500" b="1" dirty="0">
                <a:solidFill>
                  <a:srgbClr val="000000"/>
                </a:solidFill>
              </a:rPr>
              <a:t>Who is pivot health</a:t>
            </a:r>
          </a:p>
        </p:txBody>
      </p:sp>
      <p:sp>
        <p:nvSpPr>
          <p:cNvPr id="64" name="Content Placeholder 32">
            <a:extLst>
              <a:ext uri="{FF2B5EF4-FFF2-40B4-BE49-F238E27FC236}">
                <a16:creationId xmlns:a16="http://schemas.microsoft.com/office/drawing/2014/main" id="{E4FECA17-987C-4BBE-83F2-237B06C32F71}"/>
              </a:ext>
            </a:extLst>
          </p:cNvPr>
          <p:cNvSpPr>
            <a:spLocks noGrp="1"/>
          </p:cNvSpPr>
          <p:nvPr>
            <p:ph idx="1"/>
          </p:nvPr>
        </p:nvSpPr>
        <p:spPr>
          <a:xfrm>
            <a:off x="210006" y="1643605"/>
            <a:ext cx="4699317" cy="4533357"/>
          </a:xfrm>
        </p:spPr>
        <p:txBody>
          <a:bodyPr>
            <a:normAutofit fontScale="92500" lnSpcReduction="10000"/>
          </a:bodyPr>
          <a:lstStyle/>
          <a:p>
            <a:pPr marL="285750" indent="-285750">
              <a:buFont typeface="Wingdings" pitchFamily="2" charset="2"/>
              <a:buChar char="ü"/>
            </a:pPr>
            <a:r>
              <a:rPr lang="en-US" sz="2400" dirty="0">
                <a:solidFill>
                  <a:srgbClr val="000000"/>
                </a:solidFill>
              </a:rPr>
              <a:t>Launched in 2016, Pivot Health is a product development, management and marketing company providing alternative insurance solutions to the individual marketplace.  </a:t>
            </a:r>
          </a:p>
          <a:p>
            <a:pPr marL="285750" indent="-285750">
              <a:buFont typeface="Wingdings" pitchFamily="2" charset="2"/>
              <a:buChar char="ü"/>
            </a:pPr>
            <a:r>
              <a:rPr lang="en-US" sz="2400" dirty="0">
                <a:solidFill>
                  <a:srgbClr val="000000"/>
                </a:solidFill>
              </a:rPr>
              <a:t>Our team is made up of proven successful marketers, risk managers, product development experts. Founded by innovative experienced insurance leadership collectively managing more than $7 billion of insurance premium.  </a:t>
            </a:r>
          </a:p>
          <a:p>
            <a:pPr marL="285750" indent="-285750">
              <a:buFont typeface="Wingdings" pitchFamily="2" charset="2"/>
              <a:buChar char="ü"/>
            </a:pPr>
            <a:r>
              <a:rPr lang="en-US" sz="2400" dirty="0"/>
              <a:t>Grew from $5 million in revenue in 2017 to $44 million in revenue in 2018. </a:t>
            </a:r>
          </a:p>
          <a:p>
            <a:pPr marL="285750" indent="-285750">
              <a:buFont typeface="Wingdings" pitchFamily="2" charset="2"/>
              <a:buChar char="ü"/>
            </a:pPr>
            <a:endParaRPr lang="en-US" sz="1700" dirty="0">
              <a:solidFill>
                <a:srgbClr val="000000"/>
              </a:solidFill>
            </a:endParaRPr>
          </a:p>
          <a:p>
            <a:endParaRPr lang="en-US" sz="1700" dirty="0">
              <a:solidFill>
                <a:srgbClr val="000000"/>
              </a:solidFill>
            </a:endParaRPr>
          </a:p>
          <a:p>
            <a:endParaRPr lang="en-US" sz="1700" dirty="0">
              <a:solidFill>
                <a:srgbClr val="000000"/>
              </a:solidFill>
            </a:endParaRPr>
          </a:p>
          <a:p>
            <a:endParaRPr lang="en-US" sz="1700" dirty="0">
              <a:solidFill>
                <a:srgbClr val="000000"/>
              </a:solidFill>
            </a:endParaRPr>
          </a:p>
        </p:txBody>
      </p:sp>
      <p:sp>
        <p:nvSpPr>
          <p:cNvPr id="3" name="Slide Number Placeholder 2">
            <a:extLst>
              <a:ext uri="{FF2B5EF4-FFF2-40B4-BE49-F238E27FC236}">
                <a16:creationId xmlns:a16="http://schemas.microsoft.com/office/drawing/2014/main" id="{2F5B161C-3021-C743-A325-543FE7E64930}"/>
              </a:ext>
            </a:extLst>
          </p:cNvPr>
          <p:cNvSpPr>
            <a:spLocks noGrp="1"/>
          </p:cNvSpPr>
          <p:nvPr>
            <p:ph type="sldNum" sz="quarter" idx="12"/>
          </p:nvPr>
        </p:nvSpPr>
        <p:spPr>
          <a:xfrm>
            <a:off x="6934665" y="6356350"/>
            <a:ext cx="1580685" cy="365125"/>
          </a:xfrm>
        </p:spPr>
        <p:txBody>
          <a:bodyPr anchor="ctr">
            <a:normAutofit/>
          </a:bodyPr>
          <a:lstStyle/>
          <a:p>
            <a:pPr>
              <a:spcAft>
                <a:spcPts val="600"/>
              </a:spcAft>
              <a:defRPr/>
            </a:pPr>
            <a:fld id="{CB2B5859-B8A3-DE41-843E-F8674EC25605}" type="slidenum">
              <a:rPr lang="en-US">
                <a:solidFill>
                  <a:srgbClr val="FFFFFF"/>
                </a:solidFill>
              </a:rPr>
              <a:pPr>
                <a:spcAft>
                  <a:spcPts val="600"/>
                </a:spcAft>
                <a:defRPr/>
              </a:pPr>
              <a:t>4</a:t>
            </a:fld>
            <a:endParaRPr lang="en-US" dirty="0">
              <a:solidFill>
                <a:srgbClr val="FFFFFF"/>
              </a:solidFill>
            </a:endParaRPr>
          </a:p>
        </p:txBody>
      </p:sp>
      <p:pic>
        <p:nvPicPr>
          <p:cNvPr id="29" name="Picture 28">
            <a:extLst>
              <a:ext uri="{FF2B5EF4-FFF2-40B4-BE49-F238E27FC236}">
                <a16:creationId xmlns:a16="http://schemas.microsoft.com/office/drawing/2014/main" id="{84878F74-A390-574A-AA55-8CFBF84AC7AE}"/>
              </a:ext>
            </a:extLst>
          </p:cNvPr>
          <p:cNvPicPr>
            <a:picLocks noChangeAspect="1"/>
          </p:cNvPicPr>
          <p:nvPr/>
        </p:nvPicPr>
        <p:blipFill>
          <a:blip r:embed="rId5"/>
          <a:stretch>
            <a:fillRect/>
          </a:stretch>
        </p:blipFill>
        <p:spPr>
          <a:xfrm>
            <a:off x="3865944" y="6539696"/>
            <a:ext cx="1541121" cy="318294"/>
          </a:xfrm>
          <a:prstGeom prst="rect">
            <a:avLst/>
          </a:prstGeom>
        </p:spPr>
      </p:pic>
      <p:sp>
        <p:nvSpPr>
          <p:cNvPr id="11" name="TextBox 10">
            <a:extLst>
              <a:ext uri="{FF2B5EF4-FFF2-40B4-BE49-F238E27FC236}">
                <a16:creationId xmlns:a16="http://schemas.microsoft.com/office/drawing/2014/main" id="{0B6DBF92-A8E3-D848-A847-000C0D14D493}"/>
              </a:ext>
            </a:extLst>
          </p:cNvPr>
          <p:cNvSpPr txBox="1"/>
          <p:nvPr/>
        </p:nvSpPr>
        <p:spPr>
          <a:xfrm>
            <a:off x="146241" y="6450122"/>
            <a:ext cx="3055698" cy="276999"/>
          </a:xfrm>
          <a:prstGeom prst="rect">
            <a:avLst/>
          </a:prstGeom>
          <a:noFill/>
        </p:spPr>
        <p:txBody>
          <a:bodyPr wrap="square" rtlCol="0">
            <a:spAutoFit/>
          </a:bodyPr>
          <a:lstStyle/>
          <a:p>
            <a:r>
              <a:rPr lang="en-US" sz="1200" dirty="0"/>
              <a:t>For Agent use only.  Not for distribution</a:t>
            </a:r>
          </a:p>
        </p:txBody>
      </p:sp>
    </p:spTree>
    <p:extLst>
      <p:ext uri="{BB962C8B-B14F-4D97-AF65-F5344CB8AC3E}">
        <p14:creationId xmlns:p14="http://schemas.microsoft.com/office/powerpoint/2010/main" val="53764129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74E51C-EE13-2948-9F0F-4E4B5F2D38FA}"/>
              </a:ext>
            </a:extLst>
          </p:cNvPr>
          <p:cNvSpPr>
            <a:spLocks noGrp="1"/>
          </p:cNvSpPr>
          <p:nvPr>
            <p:ph type="title"/>
          </p:nvPr>
        </p:nvSpPr>
        <p:spPr>
          <a:xfrm>
            <a:off x="317715" y="94805"/>
            <a:ext cx="8508570" cy="978092"/>
          </a:xfrm>
        </p:spPr>
        <p:txBody>
          <a:bodyPr/>
          <a:lstStyle/>
          <a:p>
            <a:r>
              <a:rPr lang="en-US" dirty="0"/>
              <a:t>Bridge to Medicare bonus</a:t>
            </a:r>
          </a:p>
        </p:txBody>
      </p:sp>
      <p:sp>
        <p:nvSpPr>
          <p:cNvPr id="3" name="Content Placeholder 2">
            <a:extLst>
              <a:ext uri="{FF2B5EF4-FFF2-40B4-BE49-F238E27FC236}">
                <a16:creationId xmlns:a16="http://schemas.microsoft.com/office/drawing/2014/main" id="{AF85C2BE-362F-A145-940F-30378616B212}"/>
              </a:ext>
            </a:extLst>
          </p:cNvPr>
          <p:cNvSpPr>
            <a:spLocks noGrp="1"/>
          </p:cNvSpPr>
          <p:nvPr>
            <p:ph idx="1"/>
          </p:nvPr>
        </p:nvSpPr>
        <p:spPr>
          <a:xfrm>
            <a:off x="317715" y="1072897"/>
            <a:ext cx="8508570" cy="4026536"/>
          </a:xfrm>
        </p:spPr>
        <p:txBody>
          <a:bodyPr/>
          <a:lstStyle/>
          <a:p>
            <a:r>
              <a:rPr lang="en-US" dirty="0"/>
              <a:t>We will pay agents $75 for every submitted and approved Bridge to </a:t>
            </a:r>
            <a:r>
              <a:rPr lang="en-US" dirty="0" err="1"/>
              <a:t>Medicare</a:t>
            </a:r>
            <a:r>
              <a:rPr lang="en-US" baseline="30000" dirty="0" err="1"/>
              <a:t>TM</a:t>
            </a:r>
            <a:r>
              <a:rPr lang="en-US" dirty="0"/>
              <a:t> application submitted April 1</a:t>
            </a:r>
            <a:r>
              <a:rPr lang="en-US" baseline="30000" dirty="0"/>
              <a:t>st</a:t>
            </a:r>
            <a:r>
              <a:rPr lang="en-US" dirty="0"/>
              <a:t> – June 30</a:t>
            </a:r>
            <a:r>
              <a:rPr lang="en-US" baseline="30000" dirty="0"/>
              <a:t>th</a:t>
            </a:r>
            <a:r>
              <a:rPr lang="en-US" dirty="0"/>
              <a:t>.</a:t>
            </a:r>
            <a:br>
              <a:rPr lang="en-US" dirty="0"/>
            </a:br>
            <a:r>
              <a:rPr lang="en-US" dirty="0"/>
              <a:t> </a:t>
            </a:r>
            <a:br>
              <a:rPr lang="en-US" dirty="0"/>
            </a:br>
            <a:r>
              <a:rPr lang="en-US" b="1" dirty="0"/>
              <a:t>It’s as simple as 1-2-3! </a:t>
            </a:r>
            <a:endParaRPr lang="en-US" dirty="0"/>
          </a:p>
          <a:p>
            <a:pPr marL="514350" lvl="0" indent="-514350">
              <a:buFont typeface="+mj-lt"/>
              <a:buAutoNum type="arabicPeriod"/>
            </a:pPr>
            <a:r>
              <a:rPr lang="en-US" dirty="0"/>
              <a:t>Approved application submitted April - June</a:t>
            </a:r>
          </a:p>
          <a:p>
            <a:pPr marL="514350" lvl="0" indent="-514350">
              <a:buFont typeface="+mj-lt"/>
              <a:buAutoNum type="arabicPeriod"/>
            </a:pPr>
            <a:r>
              <a:rPr lang="en-US" dirty="0"/>
              <a:t>Agent bonus $75</a:t>
            </a:r>
          </a:p>
          <a:p>
            <a:pPr marL="514350" lvl="0" indent="-514350">
              <a:buFont typeface="+mj-lt"/>
              <a:buAutoNum type="arabicPeriod"/>
            </a:pPr>
            <a:r>
              <a:rPr lang="en-US" b="1" dirty="0"/>
              <a:t>REPEAT! </a:t>
            </a:r>
            <a:endParaRPr lang="en-US" dirty="0"/>
          </a:p>
          <a:p>
            <a:endParaRPr lang="en-US" dirty="0"/>
          </a:p>
        </p:txBody>
      </p:sp>
      <p:sp>
        <p:nvSpPr>
          <p:cNvPr id="4" name="Slide Number Placeholder 3">
            <a:extLst>
              <a:ext uri="{FF2B5EF4-FFF2-40B4-BE49-F238E27FC236}">
                <a16:creationId xmlns:a16="http://schemas.microsoft.com/office/drawing/2014/main" id="{1DF4BB4F-C4B9-8048-A097-46F18F24C393}"/>
              </a:ext>
            </a:extLst>
          </p:cNvPr>
          <p:cNvSpPr>
            <a:spLocks noGrp="1"/>
          </p:cNvSpPr>
          <p:nvPr>
            <p:ph type="sldNum" sz="quarter" idx="12"/>
          </p:nvPr>
        </p:nvSpPr>
        <p:spPr/>
        <p:txBody>
          <a:bodyPr/>
          <a:lstStyle/>
          <a:p>
            <a:pPr>
              <a:defRPr/>
            </a:pPr>
            <a:fld id="{5BBEB966-8F10-F34C-B3A9-FEF07EA1F24B}" type="slidenum">
              <a:rPr lang="en-US" smtClean="0"/>
              <a:pPr>
                <a:defRPr/>
              </a:pPr>
              <a:t>40</a:t>
            </a:fld>
            <a:endParaRPr lang="en-US" dirty="0"/>
          </a:p>
        </p:txBody>
      </p:sp>
      <p:sp>
        <p:nvSpPr>
          <p:cNvPr id="5" name="TextBox 4">
            <a:extLst>
              <a:ext uri="{FF2B5EF4-FFF2-40B4-BE49-F238E27FC236}">
                <a16:creationId xmlns:a16="http://schemas.microsoft.com/office/drawing/2014/main" id="{7D3D2489-1AAD-B74E-8854-B7849FE813CD}"/>
              </a:ext>
            </a:extLst>
          </p:cNvPr>
          <p:cNvSpPr txBox="1"/>
          <p:nvPr/>
        </p:nvSpPr>
        <p:spPr>
          <a:xfrm>
            <a:off x="96459" y="5145245"/>
            <a:ext cx="9047541" cy="1446550"/>
          </a:xfrm>
          <a:prstGeom prst="rect">
            <a:avLst/>
          </a:prstGeom>
          <a:noFill/>
        </p:spPr>
        <p:txBody>
          <a:bodyPr wrap="none" rtlCol="0">
            <a:spAutoFit/>
          </a:bodyPr>
          <a:lstStyle/>
          <a:p>
            <a:r>
              <a:rPr lang="en-US" sz="1400" dirty="0"/>
              <a:t>Bonus for The Bridge to Medicare Plan from Pivot Health.  Bonus period for submitted and </a:t>
            </a:r>
          </a:p>
          <a:p>
            <a:r>
              <a:rPr lang="en-US" sz="1400" dirty="0"/>
              <a:t>approved applications is April 1</a:t>
            </a:r>
            <a:r>
              <a:rPr lang="en-US" sz="1400" baseline="30000" dirty="0"/>
              <a:t>st</a:t>
            </a:r>
            <a:r>
              <a:rPr lang="en-US" sz="1400" dirty="0"/>
              <a:t> – June 30</a:t>
            </a:r>
            <a:r>
              <a:rPr lang="en-US" sz="1400" baseline="30000" dirty="0"/>
              <a:t>th</a:t>
            </a:r>
            <a:r>
              <a:rPr lang="en-US" sz="1400" dirty="0"/>
              <a:t>, 2019.  Effective dates no later than 7/15/19.  </a:t>
            </a:r>
          </a:p>
          <a:p>
            <a:r>
              <a:rPr lang="en-US" sz="1400" dirty="0"/>
              <a:t>Policies must stay </a:t>
            </a:r>
            <a:r>
              <a:rPr lang="en-US" sz="1400" dirty="0" err="1"/>
              <a:t>inforce</a:t>
            </a:r>
            <a:r>
              <a:rPr lang="en-US" sz="1400" dirty="0"/>
              <a:t> for 90 days.  Bonus will be paid in August 2019.  Follows assignment of commissions.  </a:t>
            </a:r>
          </a:p>
          <a:p>
            <a:r>
              <a:rPr lang="en-US" sz="1400" dirty="0"/>
              <a:t>Pivot Health, at its sole discretion, can disqualify any producing agency or agent in the event of erroneous or fraudulently </a:t>
            </a:r>
          </a:p>
          <a:p>
            <a:r>
              <a:rPr lang="en-US" sz="1400" dirty="0"/>
              <a:t>submitted applications, or duplicate applications for membership and insurance products.</a:t>
            </a:r>
          </a:p>
          <a:p>
            <a:endParaRPr lang="en-US" dirty="0"/>
          </a:p>
        </p:txBody>
      </p:sp>
      <p:grpSp>
        <p:nvGrpSpPr>
          <p:cNvPr id="6" name="Group 7">
            <a:extLst>
              <a:ext uri="{FF2B5EF4-FFF2-40B4-BE49-F238E27FC236}">
                <a16:creationId xmlns:a16="http://schemas.microsoft.com/office/drawing/2014/main" id="{65B0FC83-C665-4655-97BA-DC1A2458A69C}"/>
              </a:ext>
            </a:extLst>
          </p:cNvPr>
          <p:cNvGrpSpPr>
            <a:grpSpLocks/>
          </p:cNvGrpSpPr>
          <p:nvPr/>
        </p:nvGrpSpPr>
        <p:grpSpPr bwMode="auto">
          <a:xfrm>
            <a:off x="3840163" y="6546850"/>
            <a:ext cx="1463675" cy="311150"/>
            <a:chOff x="3840480" y="6547104"/>
            <a:chExt cx="1463040" cy="310896"/>
          </a:xfrm>
        </p:grpSpPr>
        <p:sp>
          <p:nvSpPr>
            <p:cNvPr id="7" name="Rectangle 6">
              <a:extLst>
                <a:ext uri="{FF2B5EF4-FFF2-40B4-BE49-F238E27FC236}">
                  <a16:creationId xmlns:a16="http://schemas.microsoft.com/office/drawing/2014/main" id="{166540BA-2F11-4337-8A44-704B88C29C19}"/>
                </a:ext>
              </a:extLst>
            </p:cNvPr>
            <p:cNvSpPr/>
            <p:nvPr/>
          </p:nvSpPr>
          <p:spPr>
            <a:xfrm>
              <a:off x="3840480" y="6547104"/>
              <a:ext cx="1463040" cy="310896"/>
            </a:xfrm>
            <a:prstGeom prst="rect">
              <a:avLst/>
            </a:prstGeom>
            <a:solidFill>
              <a:srgbClr val="3B6B90">
                <a:alpha val="91000"/>
              </a:srgb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350" dirty="0"/>
            </a:p>
          </p:txBody>
        </p:sp>
        <p:pic>
          <p:nvPicPr>
            <p:cNvPr id="8" name="Picture 9">
              <a:extLst>
                <a:ext uri="{FF2B5EF4-FFF2-40B4-BE49-F238E27FC236}">
                  <a16:creationId xmlns:a16="http://schemas.microsoft.com/office/drawing/2014/main" id="{37EDBE38-E999-41D8-A156-90C160C46B0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970189" y="6584778"/>
              <a:ext cx="1203623" cy="2355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417579368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C80D6CB-858E-452E-9B3B-581760D48CE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4937760"/>
          </a:xfrm>
          <a:prstGeom prst="rect">
            <a:avLst/>
          </a:prstGeom>
        </p:spPr>
      </p:pic>
      <p:pic>
        <p:nvPicPr>
          <p:cNvPr id="3" name="Picture 2">
            <a:extLst>
              <a:ext uri="{FF2B5EF4-FFF2-40B4-BE49-F238E27FC236}">
                <a16:creationId xmlns:a16="http://schemas.microsoft.com/office/drawing/2014/main" id="{C846D396-AC83-4EB5-8A73-F8A7BC87A8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4900" y="5972485"/>
            <a:ext cx="2309711" cy="686009"/>
          </a:xfrm>
          <a:prstGeom prst="rect">
            <a:avLst/>
          </a:prstGeom>
        </p:spPr>
      </p:pic>
      <p:pic>
        <p:nvPicPr>
          <p:cNvPr id="4" name="Picture 3">
            <a:extLst>
              <a:ext uri="{FF2B5EF4-FFF2-40B4-BE49-F238E27FC236}">
                <a16:creationId xmlns:a16="http://schemas.microsoft.com/office/drawing/2014/main" id="{C7AFCF33-A44E-4293-91FA-97E3CE8EA76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20811" y="6125546"/>
            <a:ext cx="1389296" cy="422829"/>
          </a:xfrm>
          <a:prstGeom prst="rect">
            <a:avLst/>
          </a:prstGeom>
        </p:spPr>
      </p:pic>
      <p:cxnSp>
        <p:nvCxnSpPr>
          <p:cNvPr id="5" name="Straight Connector 4">
            <a:extLst>
              <a:ext uri="{FF2B5EF4-FFF2-40B4-BE49-F238E27FC236}">
                <a16:creationId xmlns:a16="http://schemas.microsoft.com/office/drawing/2014/main" id="{D5697B1D-CA98-48A1-9FE2-0CA626D795B7}"/>
              </a:ext>
            </a:extLst>
          </p:cNvPr>
          <p:cNvCxnSpPr>
            <a:cxnSpLocks/>
          </p:cNvCxnSpPr>
          <p:nvPr/>
        </p:nvCxnSpPr>
        <p:spPr>
          <a:xfrm>
            <a:off x="0" y="5943600"/>
            <a:ext cx="7530860" cy="0"/>
          </a:xfrm>
          <a:prstGeom prst="line">
            <a:avLst/>
          </a:prstGeom>
          <a:ln w="57150">
            <a:solidFill>
              <a:srgbClr val="527A9A"/>
            </a:solidFill>
          </a:ln>
        </p:spPr>
        <p:style>
          <a:lnRef idx="1">
            <a:schemeClr val="accent4"/>
          </a:lnRef>
          <a:fillRef idx="0">
            <a:schemeClr val="accent4"/>
          </a:fillRef>
          <a:effectRef idx="0">
            <a:schemeClr val="accent4"/>
          </a:effectRef>
          <a:fontRef idx="minor">
            <a:schemeClr val="tx1"/>
          </a:fontRef>
        </p:style>
      </p:cxnSp>
      <p:pic>
        <p:nvPicPr>
          <p:cNvPr id="6" name="Picture 5">
            <a:extLst>
              <a:ext uri="{FF2B5EF4-FFF2-40B4-BE49-F238E27FC236}">
                <a16:creationId xmlns:a16="http://schemas.microsoft.com/office/drawing/2014/main" id="{4DBF60EC-4300-41F9-B7B9-CE067ADACF4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44900" y="5811576"/>
            <a:ext cx="266406" cy="264048"/>
          </a:xfrm>
          <a:prstGeom prst="rect">
            <a:avLst/>
          </a:prstGeom>
        </p:spPr>
      </p:pic>
      <p:pic>
        <p:nvPicPr>
          <p:cNvPr id="7" name="Picture 6">
            <a:extLst>
              <a:ext uri="{FF2B5EF4-FFF2-40B4-BE49-F238E27FC236}">
                <a16:creationId xmlns:a16="http://schemas.microsoft.com/office/drawing/2014/main" id="{79B3D6E4-808F-43B5-9B72-EF853174F5B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55539" y="5811576"/>
            <a:ext cx="266406" cy="264048"/>
          </a:xfrm>
          <a:prstGeom prst="rect">
            <a:avLst/>
          </a:prstGeom>
        </p:spPr>
      </p:pic>
      <p:pic>
        <p:nvPicPr>
          <p:cNvPr id="8" name="Picture 7">
            <a:extLst>
              <a:ext uri="{FF2B5EF4-FFF2-40B4-BE49-F238E27FC236}">
                <a16:creationId xmlns:a16="http://schemas.microsoft.com/office/drawing/2014/main" id="{EB6CD3BC-C674-4A16-8291-0A9F5E5617B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66178" y="5811576"/>
            <a:ext cx="266406" cy="264048"/>
          </a:xfrm>
          <a:prstGeom prst="rect">
            <a:avLst/>
          </a:prstGeom>
        </p:spPr>
      </p:pic>
      <p:sp>
        <p:nvSpPr>
          <p:cNvPr id="9" name="Title 1">
            <a:extLst>
              <a:ext uri="{FF2B5EF4-FFF2-40B4-BE49-F238E27FC236}">
                <a16:creationId xmlns:a16="http://schemas.microsoft.com/office/drawing/2014/main" id="{C632A862-8C87-4A57-AA9D-AB87F9586806}"/>
              </a:ext>
            </a:extLst>
          </p:cNvPr>
          <p:cNvSpPr txBox="1">
            <a:spLocks/>
          </p:cNvSpPr>
          <p:nvPr/>
        </p:nvSpPr>
        <p:spPr bwMode="auto">
          <a:xfrm>
            <a:off x="2654950" y="747775"/>
            <a:ext cx="38341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a:lnSpc>
                <a:spcPts val="4300"/>
              </a:lnSpc>
            </a:pPr>
            <a:r>
              <a:rPr lang="en-US" altLang="en-US" sz="5400" b="1" dirty="0">
                <a:solidFill>
                  <a:schemeClr val="bg1"/>
                </a:solidFill>
                <a:latin typeface="Swis721 Lt BT" panose="020B0403020202020204" pitchFamily="34" charset="0"/>
              </a:rPr>
              <a:t>Questions</a:t>
            </a:r>
          </a:p>
        </p:txBody>
      </p:sp>
    </p:spTree>
    <p:extLst>
      <p:ext uri="{BB962C8B-B14F-4D97-AF65-F5344CB8AC3E}">
        <p14:creationId xmlns:p14="http://schemas.microsoft.com/office/powerpoint/2010/main" val="142572589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2FBEEBC-121E-4320-8183-9FC2B6F508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4900" y="5972485"/>
            <a:ext cx="2309711" cy="686009"/>
          </a:xfrm>
          <a:prstGeom prst="rect">
            <a:avLst/>
          </a:prstGeom>
        </p:spPr>
      </p:pic>
      <p:pic>
        <p:nvPicPr>
          <p:cNvPr id="3" name="Picture 2">
            <a:extLst>
              <a:ext uri="{FF2B5EF4-FFF2-40B4-BE49-F238E27FC236}">
                <a16:creationId xmlns:a16="http://schemas.microsoft.com/office/drawing/2014/main" id="{0D3277CD-32E1-483F-AF09-139F6FFC22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20811" y="6125546"/>
            <a:ext cx="1389296" cy="422829"/>
          </a:xfrm>
          <a:prstGeom prst="rect">
            <a:avLst/>
          </a:prstGeom>
        </p:spPr>
      </p:pic>
      <p:cxnSp>
        <p:nvCxnSpPr>
          <p:cNvPr id="4" name="Straight Connector 3">
            <a:extLst>
              <a:ext uri="{FF2B5EF4-FFF2-40B4-BE49-F238E27FC236}">
                <a16:creationId xmlns:a16="http://schemas.microsoft.com/office/drawing/2014/main" id="{032C5987-9DE3-4025-B93A-24BEB8E7610B}"/>
              </a:ext>
            </a:extLst>
          </p:cNvPr>
          <p:cNvCxnSpPr>
            <a:cxnSpLocks/>
          </p:cNvCxnSpPr>
          <p:nvPr/>
        </p:nvCxnSpPr>
        <p:spPr>
          <a:xfrm>
            <a:off x="0" y="5943600"/>
            <a:ext cx="7530860" cy="0"/>
          </a:xfrm>
          <a:prstGeom prst="line">
            <a:avLst/>
          </a:prstGeom>
          <a:ln w="57150">
            <a:solidFill>
              <a:srgbClr val="527A9A"/>
            </a:solidFill>
          </a:ln>
        </p:spPr>
        <p:style>
          <a:lnRef idx="1">
            <a:schemeClr val="accent4"/>
          </a:lnRef>
          <a:fillRef idx="0">
            <a:schemeClr val="accent4"/>
          </a:fillRef>
          <a:effectRef idx="0">
            <a:schemeClr val="accent4"/>
          </a:effectRef>
          <a:fontRef idx="minor">
            <a:schemeClr val="tx1"/>
          </a:fontRef>
        </p:style>
      </p:cxnSp>
      <p:pic>
        <p:nvPicPr>
          <p:cNvPr id="5" name="Picture 4">
            <a:extLst>
              <a:ext uri="{FF2B5EF4-FFF2-40B4-BE49-F238E27FC236}">
                <a16:creationId xmlns:a16="http://schemas.microsoft.com/office/drawing/2014/main" id="{F254FC8C-FFFF-454B-9D15-84BA6BB2192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44900" y="5811576"/>
            <a:ext cx="266406" cy="264048"/>
          </a:xfrm>
          <a:prstGeom prst="rect">
            <a:avLst/>
          </a:prstGeom>
        </p:spPr>
      </p:pic>
      <p:pic>
        <p:nvPicPr>
          <p:cNvPr id="6" name="Picture 5">
            <a:extLst>
              <a:ext uri="{FF2B5EF4-FFF2-40B4-BE49-F238E27FC236}">
                <a16:creationId xmlns:a16="http://schemas.microsoft.com/office/drawing/2014/main" id="{955605B4-CFAA-4806-BC3A-A6EFBE06F95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55539" y="5811576"/>
            <a:ext cx="266406" cy="264048"/>
          </a:xfrm>
          <a:prstGeom prst="rect">
            <a:avLst/>
          </a:prstGeom>
        </p:spPr>
      </p:pic>
      <p:pic>
        <p:nvPicPr>
          <p:cNvPr id="7" name="Picture 6">
            <a:extLst>
              <a:ext uri="{FF2B5EF4-FFF2-40B4-BE49-F238E27FC236}">
                <a16:creationId xmlns:a16="http://schemas.microsoft.com/office/drawing/2014/main" id="{AC43AA5A-1F83-48C2-919E-B0938E8457E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66178" y="5811576"/>
            <a:ext cx="266406" cy="264048"/>
          </a:xfrm>
          <a:prstGeom prst="rect">
            <a:avLst/>
          </a:prstGeom>
        </p:spPr>
      </p:pic>
      <p:sp>
        <p:nvSpPr>
          <p:cNvPr id="8" name="Rectangle 2">
            <a:extLst>
              <a:ext uri="{FF2B5EF4-FFF2-40B4-BE49-F238E27FC236}">
                <a16:creationId xmlns:a16="http://schemas.microsoft.com/office/drawing/2014/main" id="{8CBBE173-3CDE-4E5E-A85F-770B35C1E281}"/>
              </a:ext>
            </a:extLst>
          </p:cNvPr>
          <p:cNvSpPr txBox="1">
            <a:spLocks noChangeArrowheads="1"/>
          </p:cNvSpPr>
          <p:nvPr/>
        </p:nvSpPr>
        <p:spPr bwMode="auto">
          <a:xfrm>
            <a:off x="568325" y="609600"/>
            <a:ext cx="7924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eaLnBrk="1" hangingPunct="1"/>
            <a:r>
              <a:rPr lang="en-US" altLang="en-US" sz="4000" b="1" dirty="0">
                <a:solidFill>
                  <a:srgbClr val="D21242"/>
                </a:solidFill>
                <a:latin typeface="Swis721 Lt BT" panose="020B0403020202020204" pitchFamily="34" charset="0"/>
              </a:rPr>
              <a:t>Thank you</a:t>
            </a:r>
          </a:p>
          <a:p>
            <a:pPr algn="ctr" eaLnBrk="1" hangingPunct="1"/>
            <a:r>
              <a:rPr lang="en-US" altLang="en-US" sz="4000" b="1" dirty="0">
                <a:solidFill>
                  <a:srgbClr val="D21242"/>
                </a:solidFill>
                <a:latin typeface="Swis721 Lt BT" panose="020B0403020202020204" pitchFamily="34" charset="0"/>
              </a:rPr>
              <a:t>Allied National Sales</a:t>
            </a:r>
          </a:p>
        </p:txBody>
      </p:sp>
      <p:sp>
        <p:nvSpPr>
          <p:cNvPr id="9" name="Rectangle 3">
            <a:extLst>
              <a:ext uri="{FF2B5EF4-FFF2-40B4-BE49-F238E27FC236}">
                <a16:creationId xmlns:a16="http://schemas.microsoft.com/office/drawing/2014/main" id="{2550FCCC-9625-4344-887E-8FDD8B90F387}"/>
              </a:ext>
            </a:extLst>
          </p:cNvPr>
          <p:cNvSpPr txBox="1">
            <a:spLocks noChangeArrowheads="1"/>
          </p:cNvSpPr>
          <p:nvPr/>
        </p:nvSpPr>
        <p:spPr bwMode="auto">
          <a:xfrm>
            <a:off x="492125" y="2047875"/>
            <a:ext cx="807720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eaLnBrk="1" hangingPunct="1">
              <a:spcBef>
                <a:spcPct val="20000"/>
              </a:spcBef>
              <a:buClr>
                <a:srgbClr val="D11241"/>
              </a:buClr>
              <a:buFont typeface="Arial" panose="020B0604020202020204" pitchFamily="34" charset="0"/>
              <a:buNone/>
            </a:pPr>
            <a:r>
              <a:rPr lang="en-US" altLang="en-US" dirty="0">
                <a:solidFill>
                  <a:srgbClr val="0069B8"/>
                </a:solidFill>
                <a:latin typeface="Swis721 Lt BT" panose="020B0403020202020204" pitchFamily="34" charset="0"/>
              </a:rPr>
              <a:t> </a:t>
            </a:r>
            <a:r>
              <a:rPr lang="en-US" altLang="en-US" dirty="0">
                <a:solidFill>
                  <a:srgbClr val="404040"/>
                </a:solidFill>
                <a:latin typeface="Swis721 Lt BT" panose="020B0403020202020204" pitchFamily="34" charset="0"/>
              </a:rPr>
              <a:t>Dan </a:t>
            </a:r>
            <a:r>
              <a:rPr lang="en-US" altLang="en-US" dirty="0" err="1">
                <a:solidFill>
                  <a:srgbClr val="404040"/>
                </a:solidFill>
                <a:latin typeface="Swis721 Lt BT" panose="020B0403020202020204" pitchFamily="34" charset="0"/>
              </a:rPr>
              <a:t>Meylan</a:t>
            </a:r>
            <a:r>
              <a:rPr lang="en-US" altLang="en-US" dirty="0">
                <a:solidFill>
                  <a:srgbClr val="404040"/>
                </a:solidFill>
                <a:latin typeface="Swis721 Lt BT" panose="020B0403020202020204" pitchFamily="34" charset="0"/>
              </a:rPr>
              <a:t>: National Sales Director; 913-945-4253</a:t>
            </a:r>
          </a:p>
          <a:p>
            <a:pPr lvl="1" algn="ctr" eaLnBrk="1" hangingPunct="1">
              <a:spcBef>
                <a:spcPct val="20000"/>
              </a:spcBef>
              <a:buClr>
                <a:srgbClr val="44A0D3"/>
              </a:buClr>
              <a:defRPr/>
            </a:pPr>
            <a:r>
              <a:rPr lang="en-US" altLang="en-US" dirty="0">
                <a:solidFill>
                  <a:srgbClr val="404040"/>
                </a:solidFill>
                <a:latin typeface="Swis721 Lt BT" panose="020B0403020202020204" pitchFamily="34" charset="0"/>
              </a:rPr>
              <a:t>Randy </a:t>
            </a:r>
            <a:r>
              <a:rPr lang="en-US" altLang="en-US" dirty="0" err="1">
                <a:solidFill>
                  <a:srgbClr val="404040"/>
                </a:solidFill>
                <a:latin typeface="Swis721 Lt BT" panose="020B0403020202020204" pitchFamily="34" charset="0"/>
              </a:rPr>
              <a:t>Wehner</a:t>
            </a:r>
            <a:r>
              <a:rPr lang="en-US" altLang="en-US" dirty="0">
                <a:solidFill>
                  <a:srgbClr val="404040"/>
                </a:solidFill>
                <a:latin typeface="Swis721 Lt BT" panose="020B0403020202020204" pitchFamily="34" charset="0"/>
              </a:rPr>
              <a:t>: Sales Manager; 913-945-4267</a:t>
            </a:r>
          </a:p>
          <a:p>
            <a:pPr lvl="1" algn="ctr" eaLnBrk="1" hangingPunct="1">
              <a:spcBef>
                <a:spcPct val="20000"/>
              </a:spcBef>
              <a:buClr>
                <a:srgbClr val="44A0D3"/>
              </a:buClr>
              <a:defRPr/>
            </a:pPr>
            <a:r>
              <a:rPr lang="en-US" altLang="en-US" dirty="0">
                <a:solidFill>
                  <a:srgbClr val="404040"/>
                </a:solidFill>
                <a:latin typeface="Swis721 Lt BT" panose="020B0403020202020204" pitchFamily="34" charset="0"/>
              </a:rPr>
              <a:t>Jill Carroll: Account Executive; 913-945-4255</a:t>
            </a:r>
          </a:p>
          <a:p>
            <a:pPr lvl="1" algn="ctr" eaLnBrk="1" hangingPunct="1">
              <a:spcBef>
                <a:spcPct val="20000"/>
              </a:spcBef>
              <a:buClr>
                <a:srgbClr val="44A0D3"/>
              </a:buClr>
              <a:defRPr/>
            </a:pPr>
            <a:r>
              <a:rPr lang="en-US" altLang="en-US" dirty="0">
                <a:solidFill>
                  <a:srgbClr val="404040"/>
                </a:solidFill>
                <a:latin typeface="Swis721 Lt BT" panose="020B0403020202020204" pitchFamily="34" charset="0"/>
              </a:rPr>
              <a:t>Jerri Moise: Account Executive; 913-945-4261</a:t>
            </a:r>
          </a:p>
          <a:p>
            <a:pPr lvl="1" algn="ctr" eaLnBrk="1" hangingPunct="1">
              <a:spcBef>
                <a:spcPct val="20000"/>
              </a:spcBef>
              <a:buClr>
                <a:srgbClr val="44A0D3"/>
              </a:buClr>
              <a:defRPr/>
            </a:pPr>
            <a:r>
              <a:rPr lang="en-US" altLang="en-US" sz="2800" b="1" dirty="0">
                <a:solidFill>
                  <a:srgbClr val="404040"/>
                </a:solidFill>
                <a:latin typeface="Swis721 Lt BT" panose="020B0403020202020204" pitchFamily="34" charset="0"/>
              </a:rPr>
              <a:t>Liz </a:t>
            </a:r>
            <a:r>
              <a:rPr lang="en-US" altLang="en-US" sz="2800" b="1" dirty="0" err="1">
                <a:solidFill>
                  <a:srgbClr val="404040"/>
                </a:solidFill>
                <a:latin typeface="Swis721 Lt BT" panose="020B0403020202020204" pitchFamily="34" charset="0"/>
              </a:rPr>
              <a:t>Cissner</a:t>
            </a:r>
            <a:r>
              <a:rPr lang="en-US" altLang="en-US" sz="2800" b="1" dirty="0">
                <a:solidFill>
                  <a:srgbClr val="404040"/>
                </a:solidFill>
                <a:latin typeface="Swis721 Lt BT" panose="020B0403020202020204" pitchFamily="34" charset="0"/>
              </a:rPr>
              <a:t>: Account Executive; 913-945-4130</a:t>
            </a:r>
          </a:p>
          <a:p>
            <a:pPr lvl="1" algn="ctr" eaLnBrk="1" hangingPunct="1">
              <a:spcBef>
                <a:spcPct val="20000"/>
              </a:spcBef>
              <a:buClr>
                <a:srgbClr val="44A0D3"/>
              </a:buClr>
              <a:defRPr/>
            </a:pPr>
            <a:r>
              <a:rPr lang="en-US" altLang="en-US" dirty="0">
                <a:solidFill>
                  <a:srgbClr val="404040"/>
                </a:solidFill>
                <a:latin typeface="Swis721 Lt BT" panose="020B0403020202020204" pitchFamily="34" charset="0"/>
              </a:rPr>
              <a:t>Tim </a:t>
            </a:r>
            <a:r>
              <a:rPr lang="en-US" altLang="en-US" dirty="0" err="1">
                <a:solidFill>
                  <a:srgbClr val="404040"/>
                </a:solidFill>
                <a:latin typeface="Swis721 Lt BT" panose="020B0403020202020204" pitchFamily="34" charset="0"/>
              </a:rPr>
              <a:t>Shrout</a:t>
            </a:r>
            <a:r>
              <a:rPr lang="en-US" altLang="en-US" dirty="0">
                <a:solidFill>
                  <a:srgbClr val="404040"/>
                </a:solidFill>
                <a:latin typeface="Swis721 Lt BT" panose="020B0403020202020204" pitchFamily="34" charset="0"/>
              </a:rPr>
              <a:t>: Associate Director; 913-945-4254</a:t>
            </a:r>
          </a:p>
        </p:txBody>
      </p:sp>
    </p:spTree>
    <p:extLst>
      <p:ext uri="{BB962C8B-B14F-4D97-AF65-F5344CB8AC3E}">
        <p14:creationId xmlns:p14="http://schemas.microsoft.com/office/powerpoint/2010/main" val="4196503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B43B4F-C928-7744-88DD-5108C3FC26F4}"/>
              </a:ext>
            </a:extLst>
          </p:cNvPr>
          <p:cNvSpPr>
            <a:spLocks noGrp="1"/>
          </p:cNvSpPr>
          <p:nvPr>
            <p:ph type="title"/>
          </p:nvPr>
        </p:nvSpPr>
        <p:spPr/>
        <p:txBody>
          <a:bodyPr/>
          <a:lstStyle/>
          <a:p>
            <a:r>
              <a:rPr lang="en-US" dirty="0"/>
              <a:t>What does the market look like</a:t>
            </a:r>
          </a:p>
        </p:txBody>
      </p:sp>
      <p:sp>
        <p:nvSpPr>
          <p:cNvPr id="3" name="Content Placeholder 2">
            <a:extLst>
              <a:ext uri="{FF2B5EF4-FFF2-40B4-BE49-F238E27FC236}">
                <a16:creationId xmlns:a16="http://schemas.microsoft.com/office/drawing/2014/main" id="{2684B23E-F6E9-CE41-BAC4-64D67805FB75}"/>
              </a:ext>
            </a:extLst>
          </p:cNvPr>
          <p:cNvSpPr>
            <a:spLocks noGrp="1"/>
          </p:cNvSpPr>
          <p:nvPr>
            <p:ph idx="1"/>
          </p:nvPr>
        </p:nvSpPr>
        <p:spPr/>
        <p:txBody>
          <a:bodyPr/>
          <a:lstStyle/>
          <a:p>
            <a:pPr marL="457200" indent="-457200">
              <a:buFont typeface="Courier New" panose="02070309020205020404" pitchFamily="49" charset="0"/>
              <a:buChar char="o"/>
            </a:pPr>
            <a:r>
              <a:rPr lang="en-US" dirty="0"/>
              <a:t>Big and getting bigger</a:t>
            </a:r>
          </a:p>
          <a:p>
            <a:pPr marL="457200" indent="-457200">
              <a:buFont typeface="Courier New" panose="02070309020205020404" pitchFamily="49" charset="0"/>
              <a:buChar char="o"/>
            </a:pPr>
            <a:r>
              <a:rPr lang="en-US" dirty="0"/>
              <a:t>Diverse and dynamic</a:t>
            </a:r>
          </a:p>
          <a:p>
            <a:pPr marL="457200" indent="-457200">
              <a:buFont typeface="Courier New" panose="02070309020205020404" pitchFamily="49" charset="0"/>
              <a:buChar char="o"/>
            </a:pPr>
            <a:r>
              <a:rPr lang="en-US" dirty="0"/>
              <a:t>Demands speed and simplicity</a:t>
            </a:r>
          </a:p>
          <a:p>
            <a:pPr marL="457200" indent="-457200">
              <a:buFont typeface="Courier New" panose="02070309020205020404" pitchFamily="49" charset="0"/>
              <a:buChar char="o"/>
            </a:pPr>
            <a:r>
              <a:rPr lang="en-US" dirty="0"/>
              <a:t>Permanent is ending; on demand beginning</a:t>
            </a:r>
          </a:p>
          <a:p>
            <a:endParaRPr lang="en-US" dirty="0"/>
          </a:p>
          <a:p>
            <a:endParaRPr lang="en-US" dirty="0"/>
          </a:p>
        </p:txBody>
      </p:sp>
      <p:sp>
        <p:nvSpPr>
          <p:cNvPr id="4" name="Slide Number Placeholder 3">
            <a:extLst>
              <a:ext uri="{FF2B5EF4-FFF2-40B4-BE49-F238E27FC236}">
                <a16:creationId xmlns:a16="http://schemas.microsoft.com/office/drawing/2014/main" id="{19A1F0DE-5E84-7B42-BB05-BCF4EC3A7FE6}"/>
              </a:ext>
            </a:extLst>
          </p:cNvPr>
          <p:cNvSpPr>
            <a:spLocks noGrp="1"/>
          </p:cNvSpPr>
          <p:nvPr>
            <p:ph type="sldNum" sz="quarter" idx="12"/>
          </p:nvPr>
        </p:nvSpPr>
        <p:spPr/>
        <p:txBody>
          <a:bodyPr/>
          <a:lstStyle/>
          <a:p>
            <a:pPr>
              <a:defRPr/>
            </a:pPr>
            <a:fld id="{5BBEB966-8F10-F34C-B3A9-FEF07EA1F24B}" type="slidenum">
              <a:rPr lang="en-US" smtClean="0"/>
              <a:pPr>
                <a:defRPr/>
              </a:pPr>
              <a:t>5</a:t>
            </a:fld>
            <a:endParaRPr lang="en-US"/>
          </a:p>
        </p:txBody>
      </p:sp>
      <p:pic>
        <p:nvPicPr>
          <p:cNvPr id="6" name="Picture 5">
            <a:extLst>
              <a:ext uri="{FF2B5EF4-FFF2-40B4-BE49-F238E27FC236}">
                <a16:creationId xmlns:a16="http://schemas.microsoft.com/office/drawing/2014/main" id="{6B7557FF-C9F8-374D-A326-28B7704A8156}"/>
              </a:ext>
            </a:extLst>
          </p:cNvPr>
          <p:cNvPicPr>
            <a:picLocks noChangeAspect="1"/>
          </p:cNvPicPr>
          <p:nvPr/>
        </p:nvPicPr>
        <p:blipFill>
          <a:blip r:embed="rId2"/>
          <a:stretch>
            <a:fillRect/>
          </a:stretch>
        </p:blipFill>
        <p:spPr>
          <a:xfrm>
            <a:off x="1706451" y="4137338"/>
            <a:ext cx="5441324" cy="2720662"/>
          </a:xfrm>
          <a:prstGeom prst="rect">
            <a:avLst/>
          </a:prstGeom>
        </p:spPr>
      </p:pic>
      <p:grpSp>
        <p:nvGrpSpPr>
          <p:cNvPr id="7" name="Group 7">
            <a:extLst>
              <a:ext uri="{FF2B5EF4-FFF2-40B4-BE49-F238E27FC236}">
                <a16:creationId xmlns:a16="http://schemas.microsoft.com/office/drawing/2014/main" id="{FCCC15C6-9F34-4854-AC4C-F99DEB9B125E}"/>
              </a:ext>
            </a:extLst>
          </p:cNvPr>
          <p:cNvGrpSpPr>
            <a:grpSpLocks/>
          </p:cNvGrpSpPr>
          <p:nvPr/>
        </p:nvGrpSpPr>
        <p:grpSpPr bwMode="auto">
          <a:xfrm>
            <a:off x="3840163" y="6546850"/>
            <a:ext cx="1463675" cy="311150"/>
            <a:chOff x="3840480" y="6547104"/>
            <a:chExt cx="1463040" cy="310896"/>
          </a:xfrm>
        </p:grpSpPr>
        <p:sp>
          <p:nvSpPr>
            <p:cNvPr id="8" name="Rectangle 7">
              <a:extLst>
                <a:ext uri="{FF2B5EF4-FFF2-40B4-BE49-F238E27FC236}">
                  <a16:creationId xmlns:a16="http://schemas.microsoft.com/office/drawing/2014/main" id="{933FDC51-7F98-418D-ACCA-DCD9921CCCBF}"/>
                </a:ext>
              </a:extLst>
            </p:cNvPr>
            <p:cNvSpPr/>
            <p:nvPr/>
          </p:nvSpPr>
          <p:spPr>
            <a:xfrm>
              <a:off x="3840480" y="6547104"/>
              <a:ext cx="1463040" cy="310896"/>
            </a:xfrm>
            <a:prstGeom prst="rect">
              <a:avLst/>
            </a:prstGeom>
            <a:solidFill>
              <a:srgbClr val="3B6B90">
                <a:alpha val="91000"/>
              </a:srgb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350" dirty="0"/>
            </a:p>
          </p:txBody>
        </p:sp>
        <p:pic>
          <p:nvPicPr>
            <p:cNvPr id="9" name="Picture 9">
              <a:extLst>
                <a:ext uri="{FF2B5EF4-FFF2-40B4-BE49-F238E27FC236}">
                  <a16:creationId xmlns:a16="http://schemas.microsoft.com/office/drawing/2014/main" id="{982989E3-E383-48B9-9F84-DC600A6E053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970189" y="6584778"/>
              <a:ext cx="1203623" cy="2355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6416484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A0371C-0247-9143-A4E9-99F822B2E6EC}"/>
              </a:ext>
            </a:extLst>
          </p:cNvPr>
          <p:cNvSpPr>
            <a:spLocks noGrp="1"/>
          </p:cNvSpPr>
          <p:nvPr>
            <p:ph type="title"/>
          </p:nvPr>
        </p:nvSpPr>
        <p:spPr/>
        <p:txBody>
          <a:bodyPr/>
          <a:lstStyle/>
          <a:p>
            <a:r>
              <a:rPr lang="en-US" dirty="0"/>
              <a:t>Pivot Health STM Products</a:t>
            </a:r>
          </a:p>
        </p:txBody>
      </p:sp>
      <p:sp>
        <p:nvSpPr>
          <p:cNvPr id="3" name="TextBox 2">
            <a:extLst>
              <a:ext uri="{FF2B5EF4-FFF2-40B4-BE49-F238E27FC236}">
                <a16:creationId xmlns:a16="http://schemas.microsoft.com/office/drawing/2014/main" id="{4E6CA92B-2FB9-6245-8D56-4EE0D5C0D566}"/>
              </a:ext>
            </a:extLst>
          </p:cNvPr>
          <p:cNvSpPr txBox="1"/>
          <p:nvPr/>
        </p:nvSpPr>
        <p:spPr>
          <a:xfrm>
            <a:off x="146241" y="6461997"/>
            <a:ext cx="3055698" cy="276999"/>
          </a:xfrm>
          <a:prstGeom prst="rect">
            <a:avLst/>
          </a:prstGeom>
          <a:noFill/>
        </p:spPr>
        <p:txBody>
          <a:bodyPr wrap="square" rtlCol="0">
            <a:spAutoFit/>
          </a:bodyPr>
          <a:lstStyle/>
          <a:p>
            <a:r>
              <a:rPr lang="en-US" sz="1200" dirty="0"/>
              <a:t>For Agent use only.  Not for distribution</a:t>
            </a:r>
          </a:p>
        </p:txBody>
      </p:sp>
      <p:grpSp>
        <p:nvGrpSpPr>
          <p:cNvPr id="4" name="Group 7">
            <a:extLst>
              <a:ext uri="{FF2B5EF4-FFF2-40B4-BE49-F238E27FC236}">
                <a16:creationId xmlns:a16="http://schemas.microsoft.com/office/drawing/2014/main" id="{2518E697-20A7-4282-8BAA-11B362F5E468}"/>
              </a:ext>
            </a:extLst>
          </p:cNvPr>
          <p:cNvGrpSpPr>
            <a:grpSpLocks/>
          </p:cNvGrpSpPr>
          <p:nvPr/>
        </p:nvGrpSpPr>
        <p:grpSpPr bwMode="auto">
          <a:xfrm>
            <a:off x="3840163" y="6546850"/>
            <a:ext cx="1463675" cy="311150"/>
            <a:chOff x="3840480" y="6547104"/>
            <a:chExt cx="1463040" cy="310896"/>
          </a:xfrm>
        </p:grpSpPr>
        <p:sp>
          <p:nvSpPr>
            <p:cNvPr id="5" name="Rectangle 4">
              <a:extLst>
                <a:ext uri="{FF2B5EF4-FFF2-40B4-BE49-F238E27FC236}">
                  <a16:creationId xmlns:a16="http://schemas.microsoft.com/office/drawing/2014/main" id="{4209FE30-CFC3-4E53-BCEF-AB4106737049}"/>
                </a:ext>
              </a:extLst>
            </p:cNvPr>
            <p:cNvSpPr/>
            <p:nvPr/>
          </p:nvSpPr>
          <p:spPr>
            <a:xfrm>
              <a:off x="3840480" y="6547104"/>
              <a:ext cx="1463040" cy="310896"/>
            </a:xfrm>
            <a:prstGeom prst="rect">
              <a:avLst/>
            </a:prstGeom>
            <a:solidFill>
              <a:srgbClr val="3B6B90">
                <a:alpha val="91000"/>
              </a:srgb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350" dirty="0"/>
            </a:p>
          </p:txBody>
        </p:sp>
        <p:pic>
          <p:nvPicPr>
            <p:cNvPr id="6" name="Picture 9">
              <a:extLst>
                <a:ext uri="{FF2B5EF4-FFF2-40B4-BE49-F238E27FC236}">
                  <a16:creationId xmlns:a16="http://schemas.microsoft.com/office/drawing/2014/main" id="{4D2B70E4-B783-4889-884E-E0A23843D74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970189" y="6584778"/>
              <a:ext cx="1203623" cy="2355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0056675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2143" y="274638"/>
            <a:ext cx="8414657" cy="1143000"/>
          </a:xfrm>
        </p:spPr>
        <p:txBody>
          <a:bodyPr>
            <a:normAutofit/>
          </a:bodyPr>
          <a:lstStyle/>
          <a:p>
            <a:pPr algn="l"/>
            <a:r>
              <a:rPr lang="en-US"/>
              <a:t>Short Term Medical MARKET</a:t>
            </a:r>
          </a:p>
        </p:txBody>
      </p:sp>
      <p:sp>
        <p:nvSpPr>
          <p:cNvPr id="3" name="Slide Number Placeholder 2"/>
          <p:cNvSpPr>
            <a:spLocks noGrp="1"/>
          </p:cNvSpPr>
          <p:nvPr>
            <p:ph type="sldNum" sz="quarter" idx="12"/>
          </p:nvPr>
        </p:nvSpPr>
        <p:spPr/>
        <p:txBody>
          <a:bodyPr/>
          <a:lstStyle/>
          <a:p>
            <a:fld id="{084756CF-1D44-0F45-8208-3B1BC3E30C27}" type="slidenum">
              <a:rPr lang="en-US" smtClean="0"/>
              <a:t>7</a:t>
            </a:fld>
            <a:endParaRPr lang="en-US"/>
          </a:p>
        </p:txBody>
      </p:sp>
      <p:pic>
        <p:nvPicPr>
          <p:cNvPr id="6" name="Picture 5">
            <a:extLst>
              <a:ext uri="{FF2B5EF4-FFF2-40B4-BE49-F238E27FC236}">
                <a16:creationId xmlns:a16="http://schemas.microsoft.com/office/drawing/2014/main" id="{1059B022-81DD-334A-AA1B-BB0308EB0B7F}"/>
              </a:ext>
            </a:extLst>
          </p:cNvPr>
          <p:cNvPicPr>
            <a:picLocks noChangeAspect="1"/>
          </p:cNvPicPr>
          <p:nvPr/>
        </p:nvPicPr>
        <p:blipFill>
          <a:blip r:embed="rId3"/>
          <a:stretch>
            <a:fillRect/>
          </a:stretch>
        </p:blipFill>
        <p:spPr>
          <a:xfrm>
            <a:off x="4240054" y="3070566"/>
            <a:ext cx="5269208" cy="3594553"/>
          </a:xfrm>
          <a:prstGeom prst="rect">
            <a:avLst/>
          </a:prstGeom>
        </p:spPr>
      </p:pic>
      <p:sp>
        <p:nvSpPr>
          <p:cNvPr id="5" name="Rectangle 4">
            <a:extLst>
              <a:ext uri="{FF2B5EF4-FFF2-40B4-BE49-F238E27FC236}">
                <a16:creationId xmlns:a16="http://schemas.microsoft.com/office/drawing/2014/main" id="{EB262260-9C6A-F04C-88BF-CBB17A1B6C6C}"/>
              </a:ext>
            </a:extLst>
          </p:cNvPr>
          <p:cNvSpPr/>
          <p:nvPr/>
        </p:nvSpPr>
        <p:spPr>
          <a:xfrm>
            <a:off x="765512" y="1073523"/>
            <a:ext cx="4752109" cy="6370975"/>
          </a:xfrm>
          <a:prstGeom prst="rect">
            <a:avLst/>
          </a:prstGeom>
        </p:spPr>
        <p:txBody>
          <a:bodyPr wrap="square">
            <a:spAutoFit/>
          </a:bodyPr>
          <a:lstStyle/>
          <a:p>
            <a:pPr lvl="0"/>
            <a:endParaRPr lang="en-US" sz="2400"/>
          </a:p>
          <a:p>
            <a:pPr marL="342900" lvl="0" indent="-342900">
              <a:buFont typeface="Arial" panose="020B0604020202020204" pitchFamily="34" charset="0"/>
              <a:buChar char="•"/>
            </a:pPr>
            <a:endParaRPr lang="en-US" sz="2400"/>
          </a:p>
          <a:p>
            <a:pPr marL="342900" lvl="0" indent="-342900">
              <a:buFont typeface="Arial" panose="020B0604020202020204" pitchFamily="34" charset="0"/>
              <a:buChar char="•"/>
            </a:pPr>
            <a:r>
              <a:rPr lang="en-US" sz="2400"/>
              <a:t>An important niche market for 40+ years.</a:t>
            </a:r>
          </a:p>
          <a:p>
            <a:pPr lvl="0"/>
            <a:endParaRPr lang="en-US" sz="2400"/>
          </a:p>
          <a:p>
            <a:pPr marL="342900" lvl="0" indent="-342900">
              <a:buFont typeface="Arial" panose="020B0604020202020204" pitchFamily="34" charset="0"/>
              <a:buChar char="•"/>
            </a:pPr>
            <a:r>
              <a:rPr lang="en-US" sz="2400"/>
              <a:t>The number of individuals covered is about 1.5 million – and this will will likely more than double in 2020</a:t>
            </a:r>
          </a:p>
          <a:p>
            <a:pPr lvl="0"/>
            <a:endParaRPr lang="en-US" sz="2400"/>
          </a:p>
          <a:p>
            <a:pPr marL="342900" lvl="0" indent="-342900">
              <a:buFont typeface="Arial" panose="020B0604020202020204" pitchFamily="34" charset="0"/>
              <a:buChar char="•"/>
            </a:pPr>
            <a:r>
              <a:rPr lang="en-US" sz="2400"/>
              <a:t>The total in-force premium for STM plans is expected to grow from less than $1.5B to more than $5B by 2021.</a:t>
            </a:r>
          </a:p>
          <a:p>
            <a:pPr marL="342900" lvl="0" indent="-342900">
              <a:buFont typeface="Arial" panose="020B0604020202020204" pitchFamily="34" charset="0"/>
              <a:buChar char="•"/>
            </a:pPr>
            <a:endParaRPr lang="en-US" sz="2400"/>
          </a:p>
          <a:p>
            <a:pPr marL="342900" lvl="0" indent="-342900">
              <a:buFont typeface="Arial" panose="020B0604020202020204" pitchFamily="34" charset="0"/>
              <a:buChar char="•"/>
            </a:pPr>
            <a:endParaRPr lang="en-US" sz="2400"/>
          </a:p>
          <a:p>
            <a:pPr marL="342900" lvl="0" indent="-342900">
              <a:buFont typeface="Arial" panose="020B0604020202020204" pitchFamily="34" charset="0"/>
              <a:buChar char="•"/>
            </a:pPr>
            <a:endParaRPr lang="en-US" sz="2400"/>
          </a:p>
        </p:txBody>
      </p:sp>
      <p:sp>
        <p:nvSpPr>
          <p:cNvPr id="7" name="TextBox 6">
            <a:extLst>
              <a:ext uri="{FF2B5EF4-FFF2-40B4-BE49-F238E27FC236}">
                <a16:creationId xmlns:a16="http://schemas.microsoft.com/office/drawing/2014/main" id="{D94424BD-ED07-F043-A236-05E9610A0387}"/>
              </a:ext>
            </a:extLst>
          </p:cNvPr>
          <p:cNvSpPr txBox="1"/>
          <p:nvPr/>
        </p:nvSpPr>
        <p:spPr>
          <a:xfrm>
            <a:off x="146241" y="6450122"/>
            <a:ext cx="3055698" cy="276999"/>
          </a:xfrm>
          <a:prstGeom prst="rect">
            <a:avLst/>
          </a:prstGeom>
          <a:noFill/>
        </p:spPr>
        <p:txBody>
          <a:bodyPr wrap="square" rtlCol="0">
            <a:spAutoFit/>
          </a:bodyPr>
          <a:lstStyle/>
          <a:p>
            <a:r>
              <a:rPr lang="en-US" sz="1200" dirty="0"/>
              <a:t>For Agent use only.  Not for distribution</a:t>
            </a:r>
          </a:p>
        </p:txBody>
      </p:sp>
      <p:grpSp>
        <p:nvGrpSpPr>
          <p:cNvPr id="8" name="Group 7">
            <a:extLst>
              <a:ext uri="{FF2B5EF4-FFF2-40B4-BE49-F238E27FC236}">
                <a16:creationId xmlns:a16="http://schemas.microsoft.com/office/drawing/2014/main" id="{C57E69E8-9BDA-42C7-8AF1-B132D0A50D0A}"/>
              </a:ext>
            </a:extLst>
          </p:cNvPr>
          <p:cNvGrpSpPr>
            <a:grpSpLocks/>
          </p:cNvGrpSpPr>
          <p:nvPr/>
        </p:nvGrpSpPr>
        <p:grpSpPr bwMode="auto">
          <a:xfrm>
            <a:off x="3840163" y="6546850"/>
            <a:ext cx="1463675" cy="311150"/>
            <a:chOff x="3840480" y="6547104"/>
            <a:chExt cx="1463040" cy="310896"/>
          </a:xfrm>
        </p:grpSpPr>
        <p:sp>
          <p:nvSpPr>
            <p:cNvPr id="9" name="Rectangle 8">
              <a:extLst>
                <a:ext uri="{FF2B5EF4-FFF2-40B4-BE49-F238E27FC236}">
                  <a16:creationId xmlns:a16="http://schemas.microsoft.com/office/drawing/2014/main" id="{7493BAFD-0F89-40E5-9780-46BAB58AD6CE}"/>
                </a:ext>
              </a:extLst>
            </p:cNvPr>
            <p:cNvSpPr/>
            <p:nvPr/>
          </p:nvSpPr>
          <p:spPr>
            <a:xfrm>
              <a:off x="3840480" y="6547104"/>
              <a:ext cx="1463040" cy="310896"/>
            </a:xfrm>
            <a:prstGeom prst="rect">
              <a:avLst/>
            </a:prstGeom>
            <a:solidFill>
              <a:srgbClr val="3B6B90">
                <a:alpha val="91000"/>
              </a:srgb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350" dirty="0"/>
            </a:p>
          </p:txBody>
        </p:sp>
        <p:pic>
          <p:nvPicPr>
            <p:cNvPr id="10" name="Picture 9">
              <a:extLst>
                <a:ext uri="{FF2B5EF4-FFF2-40B4-BE49-F238E27FC236}">
                  <a16:creationId xmlns:a16="http://schemas.microsoft.com/office/drawing/2014/main" id="{F83FE424-CBA4-457B-8508-E32C31F33F3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970189" y="6584778"/>
              <a:ext cx="1203623" cy="2355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0298753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shadeToTitle="1">
        <a:gradFill flip="none" rotWithShape="1">
          <a:gsLst>
            <a:gs pos="75000">
              <a:schemeClr val="accent1">
                <a:lumMod val="5000"/>
                <a:lumOff val="95000"/>
              </a:schemeClr>
            </a:gs>
            <a:gs pos="3000">
              <a:schemeClr val="accent1">
                <a:lumMod val="45000"/>
                <a:lumOff val="55000"/>
              </a:schemeClr>
            </a:gs>
            <a:gs pos="15000">
              <a:schemeClr val="accent1">
                <a:lumMod val="45000"/>
                <a:lumOff val="55000"/>
              </a:schemeClr>
            </a:gs>
            <a:gs pos="25000">
              <a:schemeClr val="accent1">
                <a:lumMod val="30000"/>
                <a:lumOff val="70000"/>
              </a:schemeClr>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1599E11-3071-4246-8055-B167C69AF286}"/>
              </a:ext>
            </a:extLst>
          </p:cNvPr>
          <p:cNvSpPr>
            <a:spLocks noGrp="1"/>
          </p:cNvSpPr>
          <p:nvPr>
            <p:ph type="title"/>
          </p:nvPr>
        </p:nvSpPr>
        <p:spPr>
          <a:xfrm>
            <a:off x="73120" y="165207"/>
            <a:ext cx="8997759" cy="885427"/>
          </a:xfrm>
        </p:spPr>
        <p:txBody>
          <a:bodyPr>
            <a:noAutofit/>
          </a:bodyPr>
          <a:lstStyle/>
          <a:p>
            <a:r>
              <a:rPr lang="en-US" sz="2800" b="1" dirty="0"/>
              <a:t>Short Term Medical – Coverage for all stages of life</a:t>
            </a:r>
          </a:p>
        </p:txBody>
      </p:sp>
      <p:sp>
        <p:nvSpPr>
          <p:cNvPr id="6" name="Text Placeholder 5">
            <a:extLst>
              <a:ext uri="{FF2B5EF4-FFF2-40B4-BE49-F238E27FC236}">
                <a16:creationId xmlns:a16="http://schemas.microsoft.com/office/drawing/2014/main" id="{C6DA5EA5-DF9E-464A-BBE5-61DE1A0C9C21}"/>
              </a:ext>
            </a:extLst>
          </p:cNvPr>
          <p:cNvSpPr>
            <a:spLocks noGrp="1"/>
          </p:cNvSpPr>
          <p:nvPr>
            <p:ph type="body" idx="1"/>
          </p:nvPr>
        </p:nvSpPr>
        <p:spPr>
          <a:xfrm>
            <a:off x="272186" y="3692606"/>
            <a:ext cx="2676753" cy="2916751"/>
          </a:xfrm>
        </p:spPr>
        <p:txBody>
          <a:bodyPr/>
          <a:lstStyle/>
          <a:p>
            <a:pPr marL="285750" indent="-285750">
              <a:buFont typeface="Arial" panose="020B0604020202020204" pitchFamily="34" charset="0"/>
              <a:buChar char="•"/>
            </a:pPr>
            <a:r>
              <a:rPr lang="en-US" dirty="0">
                <a:latin typeface="+mn-lt"/>
              </a:rPr>
              <a:t>Low Deductibles</a:t>
            </a:r>
          </a:p>
          <a:p>
            <a:pPr marL="285750" indent="-285750">
              <a:buFont typeface="Arial" panose="020B0604020202020204" pitchFamily="34" charset="0"/>
              <a:buChar char="•"/>
            </a:pPr>
            <a:r>
              <a:rPr lang="en-US" dirty="0">
                <a:latin typeface="+mn-lt"/>
              </a:rPr>
              <a:t>Doctor Visit Copays</a:t>
            </a:r>
          </a:p>
          <a:p>
            <a:pPr marL="285750" indent="-285750">
              <a:buFont typeface="Arial" panose="020B0604020202020204" pitchFamily="34" charset="0"/>
              <a:buChar char="•"/>
            </a:pPr>
            <a:r>
              <a:rPr lang="en-US" dirty="0">
                <a:latin typeface="+mn-lt"/>
              </a:rPr>
              <a:t>First Health Network</a:t>
            </a:r>
          </a:p>
          <a:p>
            <a:pPr marL="285750" indent="-285750">
              <a:buFont typeface="Arial" panose="020B0604020202020204" pitchFamily="34" charset="0"/>
              <a:buChar char="•"/>
            </a:pPr>
            <a:r>
              <a:rPr lang="en-US" dirty="0">
                <a:latin typeface="+mn-lt"/>
              </a:rPr>
              <a:t>Rx Coverage Available</a:t>
            </a:r>
          </a:p>
          <a:p>
            <a:pPr marL="285750" indent="-285750">
              <a:buFont typeface="Arial" panose="020B0604020202020204" pitchFamily="34" charset="0"/>
              <a:buChar char="•"/>
            </a:pPr>
            <a:r>
              <a:rPr lang="en-US" dirty="0">
                <a:latin typeface="+mn-lt"/>
              </a:rPr>
              <a:t>Child Only</a:t>
            </a:r>
          </a:p>
          <a:p>
            <a:pPr marL="285750" indent="-285750">
              <a:buFont typeface="Arial" panose="020B0604020202020204" pitchFamily="34" charset="0"/>
              <a:buChar char="•"/>
            </a:pPr>
            <a:r>
              <a:rPr lang="en-US" dirty="0">
                <a:latin typeface="+mn-lt"/>
              </a:rPr>
              <a:t>Fixed Hospitalization Benefits</a:t>
            </a:r>
          </a:p>
          <a:p>
            <a:pPr marL="285750" indent="-285750">
              <a:buFont typeface="Arial" panose="020B0604020202020204" pitchFamily="34" charset="0"/>
              <a:buChar char="•"/>
            </a:pPr>
            <a:endParaRPr lang="en-US" dirty="0"/>
          </a:p>
          <a:p>
            <a:endParaRPr lang="en-US" dirty="0"/>
          </a:p>
          <a:p>
            <a:endParaRPr lang="en-US" dirty="0"/>
          </a:p>
          <a:p>
            <a:endParaRPr lang="en-US" dirty="0"/>
          </a:p>
          <a:p>
            <a:endParaRPr lang="en-US" dirty="0"/>
          </a:p>
        </p:txBody>
      </p:sp>
      <p:sp>
        <p:nvSpPr>
          <p:cNvPr id="7" name="Text Placeholder 6">
            <a:extLst>
              <a:ext uri="{FF2B5EF4-FFF2-40B4-BE49-F238E27FC236}">
                <a16:creationId xmlns:a16="http://schemas.microsoft.com/office/drawing/2014/main" id="{7D4FA7C5-C300-5D44-87C6-B54C960BFD09}"/>
              </a:ext>
            </a:extLst>
          </p:cNvPr>
          <p:cNvSpPr>
            <a:spLocks noGrp="1"/>
          </p:cNvSpPr>
          <p:nvPr>
            <p:ph type="body" idx="13"/>
          </p:nvPr>
        </p:nvSpPr>
        <p:spPr/>
        <p:txBody>
          <a:bodyPr/>
          <a:lstStyle/>
          <a:p>
            <a:r>
              <a:rPr lang="en-US" b="1" dirty="0">
                <a:latin typeface="+mj-lt"/>
              </a:rPr>
              <a:t>Core Plans</a:t>
            </a:r>
          </a:p>
        </p:txBody>
      </p:sp>
      <p:pic>
        <p:nvPicPr>
          <p:cNvPr id="16" name="Picture Placeholder 15">
            <a:extLst>
              <a:ext uri="{FF2B5EF4-FFF2-40B4-BE49-F238E27FC236}">
                <a16:creationId xmlns:a16="http://schemas.microsoft.com/office/drawing/2014/main" id="{18264E05-927A-274F-9CAC-24605C53AB0B}"/>
              </a:ext>
            </a:extLst>
          </p:cNvPr>
          <p:cNvPicPr>
            <a:picLocks noGrp="1" noChangeAspect="1"/>
          </p:cNvPicPr>
          <p:nvPr>
            <p:ph type="pic" sz="quarter" idx="14"/>
          </p:nvPr>
        </p:nvPicPr>
        <p:blipFill>
          <a:blip r:embed="rId2"/>
          <a:srcRect l="17714" r="17714"/>
          <a:stretch>
            <a:fillRect/>
          </a:stretch>
        </p:blipFill>
        <p:spPr>
          <a:xfrm>
            <a:off x="6629217" y="1273522"/>
            <a:ext cx="1762125" cy="1819275"/>
          </a:xfrm>
        </p:spPr>
      </p:pic>
      <p:sp>
        <p:nvSpPr>
          <p:cNvPr id="9" name="Text Placeholder 8">
            <a:extLst>
              <a:ext uri="{FF2B5EF4-FFF2-40B4-BE49-F238E27FC236}">
                <a16:creationId xmlns:a16="http://schemas.microsoft.com/office/drawing/2014/main" id="{E8FE8666-478D-654B-85C3-B2C61492A72C}"/>
              </a:ext>
            </a:extLst>
          </p:cNvPr>
          <p:cNvSpPr>
            <a:spLocks noGrp="1"/>
          </p:cNvSpPr>
          <p:nvPr>
            <p:ph type="body" idx="15"/>
          </p:nvPr>
        </p:nvSpPr>
        <p:spPr>
          <a:xfrm>
            <a:off x="3343998" y="3671399"/>
            <a:ext cx="2816771" cy="2554089"/>
          </a:xfrm>
        </p:spPr>
        <p:txBody>
          <a:bodyPr/>
          <a:lstStyle/>
          <a:p>
            <a:pPr marL="285750" indent="-285750">
              <a:buFont typeface="Arial" panose="020B0604020202020204" pitchFamily="34" charset="0"/>
              <a:buChar char="•"/>
            </a:pPr>
            <a:r>
              <a:rPr lang="en-US" dirty="0">
                <a:latin typeface="+mn-lt"/>
              </a:rPr>
              <a:t>Plans with Doctor Visit Copays</a:t>
            </a:r>
          </a:p>
          <a:p>
            <a:pPr marL="285750" indent="-285750">
              <a:buFont typeface="Arial" panose="020B0604020202020204" pitchFamily="34" charset="0"/>
              <a:buChar char="•"/>
            </a:pPr>
            <a:r>
              <a:rPr lang="en-US" dirty="0">
                <a:latin typeface="+mn-lt"/>
              </a:rPr>
              <a:t>Rx Coverage</a:t>
            </a:r>
          </a:p>
          <a:p>
            <a:pPr marL="285750" indent="-285750">
              <a:buFont typeface="Arial" panose="020B0604020202020204" pitchFamily="34" charset="0"/>
              <a:buChar char="•"/>
            </a:pPr>
            <a:r>
              <a:rPr lang="en-US" dirty="0">
                <a:latin typeface="+mn-lt"/>
              </a:rPr>
              <a:t>Child Only</a:t>
            </a:r>
          </a:p>
          <a:p>
            <a:pPr marL="285750" indent="-285750">
              <a:buFont typeface="Arial" panose="020B0604020202020204" pitchFamily="34" charset="0"/>
              <a:buChar char="•"/>
            </a:pPr>
            <a:r>
              <a:rPr lang="en-US" dirty="0">
                <a:latin typeface="+mn-lt"/>
              </a:rPr>
              <a:t>Open Access – no network restrictions</a:t>
            </a:r>
          </a:p>
          <a:p>
            <a:pPr marL="285750" indent="-285750">
              <a:buFont typeface="Arial" panose="020B0604020202020204" pitchFamily="34" charset="0"/>
              <a:buChar char="•"/>
            </a:pPr>
            <a:r>
              <a:rPr lang="en-US" dirty="0">
                <a:latin typeface="+mn-lt"/>
              </a:rPr>
              <a:t>Multiple Duration Options</a:t>
            </a:r>
          </a:p>
          <a:p>
            <a:endParaRPr lang="en-US" dirty="0"/>
          </a:p>
        </p:txBody>
      </p:sp>
      <p:sp>
        <p:nvSpPr>
          <p:cNvPr id="10" name="Text Placeholder 9">
            <a:extLst>
              <a:ext uri="{FF2B5EF4-FFF2-40B4-BE49-F238E27FC236}">
                <a16:creationId xmlns:a16="http://schemas.microsoft.com/office/drawing/2014/main" id="{38D9B7CE-10E4-4246-9765-A7E1ED29FD43}"/>
              </a:ext>
            </a:extLst>
          </p:cNvPr>
          <p:cNvSpPr>
            <a:spLocks noGrp="1"/>
          </p:cNvSpPr>
          <p:nvPr>
            <p:ph type="body" idx="16"/>
          </p:nvPr>
        </p:nvSpPr>
        <p:spPr/>
        <p:txBody>
          <a:bodyPr/>
          <a:lstStyle/>
          <a:p>
            <a:r>
              <a:rPr lang="en-US" b="1" dirty="0">
                <a:latin typeface="+mj-lt"/>
              </a:rPr>
              <a:t>Classic Plans</a:t>
            </a:r>
          </a:p>
        </p:txBody>
      </p:sp>
      <p:pic>
        <p:nvPicPr>
          <p:cNvPr id="20" name="Picture Placeholder 19">
            <a:extLst>
              <a:ext uri="{FF2B5EF4-FFF2-40B4-BE49-F238E27FC236}">
                <a16:creationId xmlns:a16="http://schemas.microsoft.com/office/drawing/2014/main" id="{6F8A46FC-4A44-A84A-BDC3-2CCC4CF144E3}"/>
              </a:ext>
            </a:extLst>
          </p:cNvPr>
          <p:cNvPicPr>
            <a:picLocks noGrp="1" noChangeAspect="1"/>
          </p:cNvPicPr>
          <p:nvPr>
            <p:ph type="pic" sz="quarter" idx="17"/>
          </p:nvPr>
        </p:nvPicPr>
        <p:blipFill>
          <a:blip r:embed="rId3"/>
          <a:srcRect l="14633" r="14633"/>
          <a:stretch>
            <a:fillRect/>
          </a:stretch>
        </p:blipFill>
        <p:spPr>
          <a:xfrm>
            <a:off x="481087" y="1225256"/>
            <a:ext cx="1762125" cy="1819275"/>
          </a:xfrm>
        </p:spPr>
      </p:pic>
      <p:sp>
        <p:nvSpPr>
          <p:cNvPr id="12" name="Text Placeholder 11">
            <a:extLst>
              <a:ext uri="{FF2B5EF4-FFF2-40B4-BE49-F238E27FC236}">
                <a16:creationId xmlns:a16="http://schemas.microsoft.com/office/drawing/2014/main" id="{442CF674-793C-5042-8941-DC636A327D36}"/>
              </a:ext>
            </a:extLst>
          </p:cNvPr>
          <p:cNvSpPr>
            <a:spLocks noGrp="1"/>
          </p:cNvSpPr>
          <p:nvPr>
            <p:ph type="body" idx="18"/>
          </p:nvPr>
        </p:nvSpPr>
        <p:spPr>
          <a:xfrm>
            <a:off x="6269506" y="3653135"/>
            <a:ext cx="2728189" cy="3353455"/>
          </a:xfrm>
        </p:spPr>
        <p:txBody>
          <a:bodyPr/>
          <a:lstStyle/>
          <a:p>
            <a:pPr marL="285750" indent="-285750">
              <a:buFont typeface="Arial" panose="020B0604020202020204" pitchFamily="34" charset="0"/>
              <a:buChar char="•"/>
            </a:pPr>
            <a:r>
              <a:rPr lang="en-US" dirty="0">
                <a:latin typeface="+mn-lt"/>
              </a:rPr>
              <a:t>Exclusive to 62-64 &amp; 11 months (primary)</a:t>
            </a:r>
          </a:p>
          <a:p>
            <a:pPr marL="285750" indent="-285750">
              <a:buFont typeface="Arial" panose="020B0604020202020204" pitchFamily="34" charset="0"/>
              <a:buChar char="•"/>
            </a:pPr>
            <a:r>
              <a:rPr lang="en-US" dirty="0">
                <a:latin typeface="+mn-lt"/>
              </a:rPr>
              <a:t>3 x 12 Month Plans Issued at One Time</a:t>
            </a:r>
          </a:p>
          <a:p>
            <a:pPr marL="285750" indent="-285750">
              <a:buFont typeface="Arial" panose="020B0604020202020204" pitchFamily="34" charset="0"/>
              <a:buChar char="•"/>
            </a:pPr>
            <a:r>
              <a:rPr lang="en-US" dirty="0">
                <a:latin typeface="+mn-lt"/>
              </a:rPr>
              <a:t>No New Underwriting</a:t>
            </a:r>
          </a:p>
          <a:p>
            <a:pPr marL="285750" indent="-285750">
              <a:buFont typeface="Arial" panose="020B0604020202020204" pitchFamily="34" charset="0"/>
              <a:buChar char="•"/>
            </a:pPr>
            <a:r>
              <a:rPr lang="en-US" dirty="0">
                <a:latin typeface="+mn-lt"/>
              </a:rPr>
              <a:t>Rx Coverage</a:t>
            </a:r>
          </a:p>
          <a:p>
            <a:pPr marL="285750" indent="-285750">
              <a:buFont typeface="Arial" panose="020B0604020202020204" pitchFamily="34" charset="0"/>
              <a:buChar char="•"/>
            </a:pPr>
            <a:r>
              <a:rPr lang="en-US" dirty="0">
                <a:latin typeface="+mn-lt"/>
              </a:rPr>
              <a:t>Lower Rate than ACA</a:t>
            </a:r>
          </a:p>
          <a:p>
            <a:pPr marL="285750" indent="-285750">
              <a:buFont typeface="Arial" panose="020B0604020202020204" pitchFamily="34" charset="0"/>
              <a:buChar char="•"/>
            </a:pPr>
            <a:r>
              <a:rPr lang="en-US" dirty="0">
                <a:latin typeface="+mn-lt"/>
              </a:rPr>
              <a:t>Higher LTV for the Agent</a:t>
            </a:r>
          </a:p>
          <a:p>
            <a:endParaRPr lang="en-US" dirty="0"/>
          </a:p>
        </p:txBody>
      </p:sp>
      <p:sp>
        <p:nvSpPr>
          <p:cNvPr id="13" name="Text Placeholder 12">
            <a:extLst>
              <a:ext uri="{FF2B5EF4-FFF2-40B4-BE49-F238E27FC236}">
                <a16:creationId xmlns:a16="http://schemas.microsoft.com/office/drawing/2014/main" id="{B32AC04C-6FF3-2F4A-B2B0-3EE35B6EBB29}"/>
              </a:ext>
            </a:extLst>
          </p:cNvPr>
          <p:cNvSpPr>
            <a:spLocks noGrp="1"/>
          </p:cNvSpPr>
          <p:nvPr>
            <p:ph type="body" idx="19"/>
          </p:nvPr>
        </p:nvSpPr>
        <p:spPr>
          <a:xfrm>
            <a:off x="6160770" y="3271720"/>
            <a:ext cx="2728188" cy="420886"/>
          </a:xfrm>
        </p:spPr>
        <p:txBody>
          <a:bodyPr/>
          <a:lstStyle/>
          <a:p>
            <a:r>
              <a:rPr lang="en-US" b="1" dirty="0">
                <a:latin typeface="+mj-lt"/>
              </a:rPr>
              <a:t>Bridge to </a:t>
            </a:r>
            <a:r>
              <a:rPr lang="en-US" b="1" dirty="0" err="1">
                <a:latin typeface="+mj-lt"/>
              </a:rPr>
              <a:t>Medicare</a:t>
            </a:r>
            <a:r>
              <a:rPr lang="en-US" sz="1800" baseline="30000" dirty="0" err="1"/>
              <a:t>TM</a:t>
            </a:r>
            <a:endParaRPr lang="en-US" sz="1800" baseline="30000" dirty="0"/>
          </a:p>
        </p:txBody>
      </p:sp>
      <p:pic>
        <p:nvPicPr>
          <p:cNvPr id="18" name="Picture Placeholder 17">
            <a:extLst>
              <a:ext uri="{FF2B5EF4-FFF2-40B4-BE49-F238E27FC236}">
                <a16:creationId xmlns:a16="http://schemas.microsoft.com/office/drawing/2014/main" id="{A5BA6123-C9FA-EE41-80F9-1450EF41CF15}"/>
              </a:ext>
            </a:extLst>
          </p:cNvPr>
          <p:cNvPicPr>
            <a:picLocks noGrp="1" noChangeAspect="1"/>
          </p:cNvPicPr>
          <p:nvPr>
            <p:ph type="pic" sz="quarter" idx="20"/>
          </p:nvPr>
        </p:nvPicPr>
        <p:blipFill>
          <a:blip r:embed="rId4"/>
          <a:srcRect l="17794" r="17794"/>
          <a:stretch>
            <a:fillRect/>
          </a:stretch>
        </p:blipFill>
        <p:spPr>
          <a:xfrm>
            <a:off x="3596248" y="1282654"/>
            <a:ext cx="1762125" cy="1819275"/>
          </a:xfrm>
        </p:spPr>
      </p:pic>
      <p:sp>
        <p:nvSpPr>
          <p:cNvPr id="2" name="Slide Number Placeholder 1">
            <a:extLst>
              <a:ext uri="{FF2B5EF4-FFF2-40B4-BE49-F238E27FC236}">
                <a16:creationId xmlns:a16="http://schemas.microsoft.com/office/drawing/2014/main" id="{E796FD93-C5BD-B446-A1A5-752945ACBECF}"/>
              </a:ext>
            </a:extLst>
          </p:cNvPr>
          <p:cNvSpPr>
            <a:spLocks noGrp="1"/>
          </p:cNvSpPr>
          <p:nvPr>
            <p:ph type="sldNum" sz="quarter" idx="12"/>
          </p:nvPr>
        </p:nvSpPr>
        <p:spPr/>
        <p:txBody>
          <a:bodyPr/>
          <a:lstStyle/>
          <a:p>
            <a:pPr>
              <a:defRPr/>
            </a:pPr>
            <a:fld id="{CB2B5859-B8A3-DE41-843E-F8674EC25605}" type="slidenum">
              <a:rPr lang="en-US" smtClean="0"/>
              <a:pPr>
                <a:defRPr/>
              </a:pPr>
              <a:t>8</a:t>
            </a:fld>
            <a:endParaRPr lang="en-US" dirty="0"/>
          </a:p>
        </p:txBody>
      </p:sp>
      <p:sp>
        <p:nvSpPr>
          <p:cNvPr id="14" name="TextBox 13">
            <a:extLst>
              <a:ext uri="{FF2B5EF4-FFF2-40B4-BE49-F238E27FC236}">
                <a16:creationId xmlns:a16="http://schemas.microsoft.com/office/drawing/2014/main" id="{AB68FEB9-F054-8540-B883-DC3AC47D83F1}"/>
              </a:ext>
            </a:extLst>
          </p:cNvPr>
          <p:cNvSpPr txBox="1"/>
          <p:nvPr/>
        </p:nvSpPr>
        <p:spPr>
          <a:xfrm>
            <a:off x="146241" y="6450122"/>
            <a:ext cx="3055698" cy="276999"/>
          </a:xfrm>
          <a:prstGeom prst="rect">
            <a:avLst/>
          </a:prstGeom>
          <a:noFill/>
        </p:spPr>
        <p:txBody>
          <a:bodyPr wrap="square" rtlCol="0">
            <a:spAutoFit/>
          </a:bodyPr>
          <a:lstStyle/>
          <a:p>
            <a:r>
              <a:rPr lang="en-US" sz="1200" dirty="0"/>
              <a:t>For Agent use only.  Not for distribution</a:t>
            </a:r>
          </a:p>
        </p:txBody>
      </p:sp>
      <p:grpSp>
        <p:nvGrpSpPr>
          <p:cNvPr id="15" name="Group 7">
            <a:extLst>
              <a:ext uri="{FF2B5EF4-FFF2-40B4-BE49-F238E27FC236}">
                <a16:creationId xmlns:a16="http://schemas.microsoft.com/office/drawing/2014/main" id="{28198D7C-8BB3-44F4-BC91-AC8E37F5702E}"/>
              </a:ext>
            </a:extLst>
          </p:cNvPr>
          <p:cNvGrpSpPr>
            <a:grpSpLocks/>
          </p:cNvGrpSpPr>
          <p:nvPr/>
        </p:nvGrpSpPr>
        <p:grpSpPr bwMode="auto">
          <a:xfrm>
            <a:off x="3840163" y="6546850"/>
            <a:ext cx="1463675" cy="311150"/>
            <a:chOff x="3840480" y="6547104"/>
            <a:chExt cx="1463040" cy="310896"/>
          </a:xfrm>
        </p:grpSpPr>
        <p:sp>
          <p:nvSpPr>
            <p:cNvPr id="17" name="Rectangle 16">
              <a:extLst>
                <a:ext uri="{FF2B5EF4-FFF2-40B4-BE49-F238E27FC236}">
                  <a16:creationId xmlns:a16="http://schemas.microsoft.com/office/drawing/2014/main" id="{F8793454-EE2F-4A6A-B374-CA3CFC633BF5}"/>
                </a:ext>
              </a:extLst>
            </p:cNvPr>
            <p:cNvSpPr/>
            <p:nvPr/>
          </p:nvSpPr>
          <p:spPr>
            <a:xfrm>
              <a:off x="3840480" y="6547104"/>
              <a:ext cx="1463040" cy="310896"/>
            </a:xfrm>
            <a:prstGeom prst="rect">
              <a:avLst/>
            </a:prstGeom>
            <a:solidFill>
              <a:srgbClr val="3B6B90">
                <a:alpha val="91000"/>
              </a:srgb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350" dirty="0"/>
            </a:p>
          </p:txBody>
        </p:sp>
        <p:pic>
          <p:nvPicPr>
            <p:cNvPr id="19" name="Picture 9">
              <a:extLst>
                <a:ext uri="{FF2B5EF4-FFF2-40B4-BE49-F238E27FC236}">
                  <a16:creationId xmlns:a16="http://schemas.microsoft.com/office/drawing/2014/main" id="{0BE7EB83-F97F-4056-AFB3-4DAC4BA3596B}"/>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970189" y="6584778"/>
              <a:ext cx="1203623" cy="2355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865408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46241" y="181250"/>
            <a:ext cx="8932127" cy="625119"/>
          </a:xfrm>
        </p:spPr>
        <p:txBody>
          <a:bodyPr>
            <a:noAutofit/>
          </a:bodyPr>
          <a:lstStyle/>
          <a:p>
            <a:r>
              <a:rPr lang="en-US" sz="3200" b="1" dirty="0">
                <a:solidFill>
                  <a:srgbClr val="3B3838"/>
                </a:solidFill>
              </a:rPr>
              <a:t>What makes Pivot Health STM plans unique?</a:t>
            </a:r>
          </a:p>
        </p:txBody>
      </p:sp>
      <p:sp>
        <p:nvSpPr>
          <p:cNvPr id="6" name="Content Placeholder 5"/>
          <p:cNvSpPr>
            <a:spLocks noGrp="1"/>
          </p:cNvSpPr>
          <p:nvPr>
            <p:ph idx="1"/>
          </p:nvPr>
        </p:nvSpPr>
        <p:spPr>
          <a:xfrm>
            <a:off x="258279" y="806369"/>
            <a:ext cx="8508570" cy="5221649"/>
          </a:xfrm>
        </p:spPr>
        <p:txBody>
          <a:bodyPr/>
          <a:lstStyle/>
          <a:p>
            <a:endParaRPr lang="en-US" sz="2000" b="1" dirty="0"/>
          </a:p>
          <a:p>
            <a:pPr marL="342900" indent="-342900">
              <a:buFont typeface="Arial" panose="020B0604020202020204" pitchFamily="34" charset="0"/>
              <a:buChar char="•"/>
            </a:pPr>
            <a:r>
              <a:rPr lang="en-US" sz="2000" dirty="0"/>
              <a:t>Array of plan and duration options to find a plan that best fits your clients’ needs and budget</a:t>
            </a:r>
          </a:p>
          <a:p>
            <a:pPr marL="342900" indent="-342900">
              <a:buFont typeface="Arial" panose="020B0604020202020204" pitchFamily="34" charset="0"/>
              <a:buChar char="•"/>
            </a:pPr>
            <a:r>
              <a:rPr lang="en-US" sz="2000" dirty="0"/>
              <a:t>Plan options include: prescription coverage, doctor visit copays, up to $1M of maximum coverage</a:t>
            </a:r>
          </a:p>
          <a:p>
            <a:pPr marL="342900" indent="-342900">
              <a:buFont typeface="Arial" panose="020B0604020202020204" pitchFamily="34" charset="0"/>
              <a:buChar char="•"/>
            </a:pPr>
            <a:r>
              <a:rPr lang="en-US" sz="2000" dirty="0"/>
              <a:t>Coverage can start in 24 hours from enrollment</a:t>
            </a:r>
          </a:p>
          <a:p>
            <a:pPr marL="342900" indent="-342900">
              <a:buFont typeface="Arial" panose="020B0604020202020204" pitchFamily="34" charset="0"/>
              <a:buChar char="•"/>
            </a:pPr>
            <a:r>
              <a:rPr lang="en-US" sz="2000" dirty="0"/>
              <a:t>Eligibility age 6 months – 64 years and 11 months</a:t>
            </a:r>
          </a:p>
          <a:p>
            <a:pPr marL="342900" indent="-342900">
              <a:buFont typeface="Arial" panose="020B0604020202020204" pitchFamily="34" charset="0"/>
              <a:buChar char="•"/>
            </a:pPr>
            <a:r>
              <a:rPr lang="en-US" sz="2000" dirty="0"/>
              <a:t>Accept Child only applications starting at 6 months old</a:t>
            </a:r>
          </a:p>
          <a:p>
            <a:pPr marL="342900" indent="-342900">
              <a:buFont typeface="Arial" panose="020B0604020202020204" pitchFamily="34" charset="0"/>
              <a:buChar char="•"/>
            </a:pPr>
            <a:r>
              <a:rPr lang="en-US" sz="2000" dirty="0"/>
              <a:t>Cover high school and college athletes</a:t>
            </a:r>
          </a:p>
          <a:p>
            <a:pPr marL="342900" indent="-342900">
              <a:buFont typeface="Arial" panose="020B0604020202020204" pitchFamily="34" charset="0"/>
              <a:buChar char="•"/>
            </a:pPr>
            <a:r>
              <a:rPr lang="en-US" sz="2000" dirty="0"/>
              <a:t>Core Plans - One of the largest PPO networks in the nation</a:t>
            </a:r>
          </a:p>
          <a:p>
            <a:pPr marL="342900" indent="-342900">
              <a:buFont typeface="Arial" panose="020B0604020202020204" pitchFamily="34" charset="0"/>
              <a:buChar char="•"/>
            </a:pPr>
            <a:r>
              <a:rPr lang="en-US" sz="2000" dirty="0"/>
              <a:t>Classic Plans - No Network Restrictions </a:t>
            </a:r>
            <a:r>
              <a:rPr lang="mr-IN" sz="2000" dirty="0"/>
              <a:t>–</a:t>
            </a:r>
            <a:r>
              <a:rPr lang="en-US" sz="2000" dirty="0"/>
              <a:t> Freedom of Choice</a:t>
            </a:r>
          </a:p>
          <a:p>
            <a:pPr marL="977900" lvl="1" indent="-342900">
              <a:buFont typeface="Arial"/>
              <a:buChar char="•"/>
            </a:pPr>
            <a:endParaRPr lang="en-US" sz="1600" dirty="0">
              <a:solidFill>
                <a:schemeClr val="bg1"/>
              </a:solidFill>
            </a:endParaRPr>
          </a:p>
        </p:txBody>
      </p:sp>
      <p:sp>
        <p:nvSpPr>
          <p:cNvPr id="4" name="Slide Number Placeholder 3"/>
          <p:cNvSpPr>
            <a:spLocks noGrp="1"/>
          </p:cNvSpPr>
          <p:nvPr>
            <p:ph type="sldNum" sz="quarter" idx="12"/>
          </p:nvPr>
        </p:nvSpPr>
        <p:spPr/>
        <p:txBody>
          <a:bodyPr/>
          <a:lstStyle/>
          <a:p>
            <a:pPr>
              <a:defRPr/>
            </a:pPr>
            <a:fld id="{A8FD9729-9FCD-B04F-AC9A-8DED09EBC999}" type="slidenum">
              <a:rPr lang="en-US" smtClean="0"/>
              <a:pPr>
                <a:defRPr/>
              </a:pPr>
              <a:t>9</a:t>
            </a:fld>
            <a:endParaRPr lang="en-US" dirty="0"/>
          </a:p>
        </p:txBody>
      </p:sp>
      <p:sp>
        <p:nvSpPr>
          <p:cNvPr id="2" name="TextBox 1"/>
          <p:cNvSpPr txBox="1"/>
          <p:nvPr/>
        </p:nvSpPr>
        <p:spPr>
          <a:xfrm>
            <a:off x="5387879" y="6550223"/>
            <a:ext cx="3378970" cy="307777"/>
          </a:xfrm>
          <a:prstGeom prst="rect">
            <a:avLst/>
          </a:prstGeom>
          <a:noFill/>
        </p:spPr>
        <p:txBody>
          <a:bodyPr wrap="square" rtlCol="0">
            <a:spAutoFit/>
          </a:bodyPr>
          <a:lstStyle/>
          <a:p>
            <a:r>
              <a:rPr lang="en-US" sz="1400" dirty="0"/>
              <a:t>*coverage duration varies by state</a:t>
            </a:r>
          </a:p>
        </p:txBody>
      </p:sp>
      <p:sp>
        <p:nvSpPr>
          <p:cNvPr id="7" name="TextBox 6">
            <a:extLst>
              <a:ext uri="{FF2B5EF4-FFF2-40B4-BE49-F238E27FC236}">
                <a16:creationId xmlns:a16="http://schemas.microsoft.com/office/drawing/2014/main" id="{1FA65737-5A5B-7C44-A228-93A3131BA9FB}"/>
              </a:ext>
            </a:extLst>
          </p:cNvPr>
          <p:cNvSpPr txBox="1"/>
          <p:nvPr/>
        </p:nvSpPr>
        <p:spPr>
          <a:xfrm>
            <a:off x="146241" y="6450122"/>
            <a:ext cx="3055698" cy="276999"/>
          </a:xfrm>
          <a:prstGeom prst="rect">
            <a:avLst/>
          </a:prstGeom>
          <a:noFill/>
        </p:spPr>
        <p:txBody>
          <a:bodyPr wrap="square" rtlCol="0">
            <a:spAutoFit/>
          </a:bodyPr>
          <a:lstStyle/>
          <a:p>
            <a:r>
              <a:rPr lang="en-US" sz="1200" dirty="0"/>
              <a:t>For Agent use only.  Not for distribution</a:t>
            </a:r>
          </a:p>
        </p:txBody>
      </p:sp>
      <p:grpSp>
        <p:nvGrpSpPr>
          <p:cNvPr id="8" name="Group 7">
            <a:extLst>
              <a:ext uri="{FF2B5EF4-FFF2-40B4-BE49-F238E27FC236}">
                <a16:creationId xmlns:a16="http://schemas.microsoft.com/office/drawing/2014/main" id="{32574995-FDCC-4A9E-AB86-650E4B7F8104}"/>
              </a:ext>
            </a:extLst>
          </p:cNvPr>
          <p:cNvGrpSpPr>
            <a:grpSpLocks/>
          </p:cNvGrpSpPr>
          <p:nvPr/>
        </p:nvGrpSpPr>
        <p:grpSpPr bwMode="auto">
          <a:xfrm>
            <a:off x="3840163" y="6546850"/>
            <a:ext cx="1463675" cy="311150"/>
            <a:chOff x="3840480" y="6547104"/>
            <a:chExt cx="1463040" cy="310896"/>
          </a:xfrm>
        </p:grpSpPr>
        <p:sp>
          <p:nvSpPr>
            <p:cNvPr id="9" name="Rectangle 8">
              <a:extLst>
                <a:ext uri="{FF2B5EF4-FFF2-40B4-BE49-F238E27FC236}">
                  <a16:creationId xmlns:a16="http://schemas.microsoft.com/office/drawing/2014/main" id="{4DDA36F2-F368-4C08-93A4-525670384789}"/>
                </a:ext>
              </a:extLst>
            </p:cNvPr>
            <p:cNvSpPr/>
            <p:nvPr/>
          </p:nvSpPr>
          <p:spPr>
            <a:xfrm>
              <a:off x="3840480" y="6547104"/>
              <a:ext cx="1463040" cy="310896"/>
            </a:xfrm>
            <a:prstGeom prst="rect">
              <a:avLst/>
            </a:prstGeom>
            <a:solidFill>
              <a:srgbClr val="3B6B90">
                <a:alpha val="91000"/>
              </a:srgb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350" dirty="0"/>
            </a:p>
          </p:txBody>
        </p:sp>
        <p:pic>
          <p:nvPicPr>
            <p:cNvPr id="10" name="Picture 9">
              <a:extLst>
                <a:ext uri="{FF2B5EF4-FFF2-40B4-BE49-F238E27FC236}">
                  <a16:creationId xmlns:a16="http://schemas.microsoft.com/office/drawing/2014/main" id="{24456CE0-107E-4E12-AC52-BF33B29251D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970189" y="6584778"/>
              <a:ext cx="1203623" cy="2355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156007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2000" fill="hold"/>
                                        <p:tgtEl>
                                          <p:spTgt spid="6">
                                            <p:txEl>
                                              <p:pRg st="1" end="1"/>
                                            </p:txEl>
                                          </p:spTgt>
                                        </p:tgtEl>
                                        <p:attrNameLst>
                                          <p:attrName>style.color</p:attrName>
                                        </p:attrNameLst>
                                      </p:cBhvr>
                                      <p:to>
                                        <a:schemeClr val="accent2"/>
                                      </p:to>
                                    </p:animClr>
                                  </p:childTnLst>
                                </p:cTn>
                              </p:par>
                            </p:childTnLst>
                          </p:cTn>
                        </p:par>
                      </p:childTnLst>
                    </p:cTn>
                  </p:par>
                  <p:par>
                    <p:cTn id="7" fill="hold">
                      <p:stCondLst>
                        <p:cond delay="indefinite"/>
                      </p:stCondLst>
                      <p:childTnLst>
                        <p:par>
                          <p:cTn id="8" fill="hold">
                            <p:stCondLst>
                              <p:cond delay="0"/>
                            </p:stCondLst>
                            <p:childTnLst>
                              <p:par>
                                <p:cTn id="9" presetID="3" presetClass="emph" presetSubtype="2" fill="hold" nodeType="clickEffect">
                                  <p:stCondLst>
                                    <p:cond delay="0"/>
                                  </p:stCondLst>
                                  <p:childTnLst>
                                    <p:animClr clrSpc="rgb" dir="cw">
                                      <p:cBhvr override="childStyle">
                                        <p:cTn id="10" dur="2000" fill="hold"/>
                                        <p:tgtEl>
                                          <p:spTgt spid="6">
                                            <p:txEl>
                                              <p:pRg st="8" end="8"/>
                                            </p:txEl>
                                          </p:spTgt>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PivotHealth">
      <a:dk1>
        <a:srgbClr val="3B3838"/>
      </a:dk1>
      <a:lt1>
        <a:srgbClr val="FFFFFF"/>
      </a:lt1>
      <a:dk2>
        <a:srgbClr val="767171"/>
      </a:dk2>
      <a:lt2>
        <a:srgbClr val="E7E6E6"/>
      </a:lt2>
      <a:accent1>
        <a:srgbClr val="3B6B90"/>
      </a:accent1>
      <a:accent2>
        <a:srgbClr val="ED7D31"/>
      </a:accent2>
      <a:accent3>
        <a:srgbClr val="F3C95E"/>
      </a:accent3>
      <a:accent4>
        <a:srgbClr val="A2B6C8"/>
      </a:accent4>
      <a:accent5>
        <a:srgbClr val="C3B09A"/>
      </a:accent5>
      <a:accent6>
        <a:srgbClr val="000000"/>
      </a:accent6>
      <a:hlink>
        <a:srgbClr val="51799A"/>
      </a:hlink>
      <a:folHlink>
        <a:srgbClr val="A9A9A9"/>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17 Pivot Health Powerpoint 10-24-17" id="{4F8012A2-A127-384D-9A78-02E9BFD03D4F}" vid="{78C6663B-09AE-FA48-9638-7B583634145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1544</TotalTime>
  <Words>3010</Words>
  <Application>Microsoft Office PowerPoint</Application>
  <PresentationFormat>On-screen Show (4:3)</PresentationFormat>
  <Paragraphs>459</Paragraphs>
  <Slides>42</Slides>
  <Notes>3</Notes>
  <HiddenSlides>2</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0</vt:i4>
      </vt:variant>
      <vt:variant>
        <vt:lpstr>Slide Titles</vt:lpstr>
      </vt:variant>
      <vt:variant>
        <vt:i4>42</vt:i4>
      </vt:variant>
    </vt:vector>
  </HeadingPairs>
  <TitlesOfParts>
    <vt:vector size="50" baseType="lpstr">
      <vt:lpstr>.AppleSystemUIFont</vt:lpstr>
      <vt:lpstr>Arial</vt:lpstr>
      <vt:lpstr>Calibri</vt:lpstr>
      <vt:lpstr>Calibri Light</vt:lpstr>
      <vt:lpstr>Courier New</vt:lpstr>
      <vt:lpstr>Swis721 Lt BT</vt:lpstr>
      <vt:lpstr>Wingdings</vt:lpstr>
      <vt:lpstr>Office Theme</vt:lpstr>
      <vt:lpstr>PowerPoint Presentation</vt:lpstr>
      <vt:lpstr>PowerPoint Presentation</vt:lpstr>
      <vt:lpstr>Health care is expensive, health insurance doesn’t need to be.</vt:lpstr>
      <vt:lpstr>Who is pivot health</vt:lpstr>
      <vt:lpstr>What does the market look like</vt:lpstr>
      <vt:lpstr>Pivot Health STM Products</vt:lpstr>
      <vt:lpstr>Short Term Medical MARKET</vt:lpstr>
      <vt:lpstr>Short Term Medical – Coverage for all stages of life</vt:lpstr>
      <vt:lpstr>What makes Pivot Health STM plans unique?</vt:lpstr>
      <vt:lpstr>STM Plan Comparison</vt:lpstr>
      <vt:lpstr>PowerPoint Presentation</vt:lpstr>
      <vt:lpstr>No Network restrictions</vt:lpstr>
      <vt:lpstr>Reference Based Pricing Claims Example</vt:lpstr>
      <vt:lpstr>RBP Balance Bills/Appeals History</vt:lpstr>
      <vt:lpstr>Who is buying</vt:lpstr>
      <vt:lpstr>The Bridge To MedicareTM Plan</vt:lpstr>
      <vt:lpstr>The Market</vt:lpstr>
      <vt:lpstr>The problem</vt:lpstr>
      <vt:lpstr>What we know</vt:lpstr>
      <vt:lpstr>The solution</vt:lpstr>
      <vt:lpstr>The Solution - The Bridge To MedicareTM Plan</vt:lpstr>
      <vt:lpstr>How do benefits work?</vt:lpstr>
      <vt:lpstr>How does the Plan work</vt:lpstr>
      <vt:lpstr>PowerPoint Presentation</vt:lpstr>
      <vt:lpstr>PowerPoint Presentation</vt:lpstr>
      <vt:lpstr>PowerPoint Presentation</vt:lpstr>
      <vt:lpstr>Rate comparison</vt:lpstr>
      <vt:lpstr>No Network restrictions</vt:lpstr>
      <vt:lpstr>Bridge To Medicare Claims Example</vt:lpstr>
      <vt:lpstr>Bridge To Medicare Claim Example</vt:lpstr>
      <vt:lpstr>The Bridge to Medicare Plan State Availability</vt:lpstr>
      <vt:lpstr>Pivot Health’s STM – The Process</vt:lpstr>
      <vt:lpstr>Agent Resource Page</vt:lpstr>
      <vt:lpstr>Getting Started</vt:lpstr>
      <vt:lpstr>Pivot Health’s STM – Medical Knock Out Questions</vt:lpstr>
      <vt:lpstr>Pivot Health’s STM – Medical Knock Out Questions Cont.</vt:lpstr>
      <vt:lpstr>Pivot Health-What is Considered a  Pre-existing Condition</vt:lpstr>
      <vt:lpstr>What’s new?</vt:lpstr>
      <vt:lpstr>Rate reductions</vt:lpstr>
      <vt:lpstr>Bridge to Medicare bonus</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Health care is expensive, health insurance doesn’t need to be.</dc:title>
  <dc:creator>Robin Depenbrock</dc:creator>
  <cp:lastModifiedBy>AlliedUser</cp:lastModifiedBy>
  <cp:revision>17</cp:revision>
  <cp:lastPrinted>2019-05-01T18:34:12Z</cp:lastPrinted>
  <dcterms:created xsi:type="dcterms:W3CDTF">2019-04-11T15:23:02Z</dcterms:created>
  <dcterms:modified xsi:type="dcterms:W3CDTF">2019-05-14T15:40:32Z</dcterms:modified>
</cp:coreProperties>
</file>